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73" r:id="rId5"/>
    <p:sldId id="312" r:id="rId6"/>
    <p:sldId id="313" r:id="rId7"/>
    <p:sldId id="320" r:id="rId8"/>
    <p:sldId id="322" r:id="rId9"/>
    <p:sldId id="325" r:id="rId10"/>
    <p:sldId id="274" r:id="rId11"/>
    <p:sldId id="283" r:id="rId12"/>
    <p:sldId id="275" r:id="rId13"/>
    <p:sldId id="285" r:id="rId14"/>
    <p:sldId id="315" r:id="rId15"/>
    <p:sldId id="278" r:id="rId16"/>
    <p:sldId id="279" r:id="rId17"/>
    <p:sldId id="287" r:id="rId18"/>
    <p:sldId id="286" r:id="rId19"/>
    <p:sldId id="326" r:id="rId20"/>
    <p:sldId id="291" r:id="rId21"/>
    <p:sldId id="290" r:id="rId22"/>
    <p:sldId id="277" r:id="rId23"/>
    <p:sldId id="318" r:id="rId24"/>
    <p:sldId id="317" r:id="rId25"/>
    <p:sldId id="324" r:id="rId26"/>
    <p:sldId id="323" r:id="rId27"/>
    <p:sldId id="276" r:id="rId28"/>
    <p:sldId id="289" r:id="rId29"/>
    <p:sldId id="280"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2349F3-FA6B-4940-29A3-AC37FBA2BBD1}" v="99" dt="2026-02-23T10:47:49.520"/>
    <p1510:client id="{BEEE7664-9C6E-8BD4-6985-AA9036F75287}" v="7" dt="2026-02-24T16:24:57.180"/>
    <p1510:client id="{D0071074-FA17-0DA8-3BB9-F18F69872615}" v="102" dt="2026-02-24T11:55:22.437"/>
    <p1510:client id="{DC384C28-AC3B-6CBF-9412-AD4E7E6E4F45}" v="20" dt="2026-02-24T12:00:04.6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CDDE75-799F-4D7C-9C4E-721FE8C132E6}" type="datetimeFigureOut">
              <a:rPr lang="en-GB" smtClean="0"/>
              <a:t>25/02/2026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CAE4B9-B427-4C17-A8BE-562FC1DC85A8}" type="slidenum">
              <a:rPr lang="en-GB" smtClean="0"/>
              <a:t>‹#›</a:t>
            </a:fld>
            <a:endParaRPr lang="en-GB"/>
          </a:p>
        </p:txBody>
      </p:sp>
    </p:spTree>
    <p:extLst>
      <p:ext uri="{BB962C8B-B14F-4D97-AF65-F5344CB8AC3E}">
        <p14:creationId xmlns:p14="http://schemas.microsoft.com/office/powerpoint/2010/main" val="3096746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Please run the 3 slides one after the other from slide 1 to 3, Thank you</a:t>
            </a:r>
          </a:p>
        </p:txBody>
      </p:sp>
      <p:sp>
        <p:nvSpPr>
          <p:cNvPr id="4" name="Slide Number Placeholder 3"/>
          <p:cNvSpPr>
            <a:spLocks noGrp="1"/>
          </p:cNvSpPr>
          <p:nvPr>
            <p:ph type="sldNum" sz="quarter" idx="5"/>
          </p:nvPr>
        </p:nvSpPr>
        <p:spPr/>
        <p:txBody>
          <a:bodyPr/>
          <a:lstStyle/>
          <a:p>
            <a:fld id="{C06675C5-37DC-405E-B197-263ED6B70227}" type="slidenum">
              <a:rPr lang="en-GB" smtClean="0"/>
              <a:t>17</a:t>
            </a:fld>
            <a:endParaRPr lang="en-GB"/>
          </a:p>
        </p:txBody>
      </p:sp>
    </p:spTree>
    <p:extLst>
      <p:ext uri="{BB962C8B-B14F-4D97-AF65-F5344CB8AC3E}">
        <p14:creationId xmlns:p14="http://schemas.microsoft.com/office/powerpoint/2010/main" val="2732412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2A3D0-FB8C-89E5-B209-4BB6EA82B4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D329783-AF33-CB0B-1919-966A490C71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F31A778-BAFD-3455-B5C8-D743FC3EF469}"/>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5" name="Footer Placeholder 4">
            <a:extLst>
              <a:ext uri="{FF2B5EF4-FFF2-40B4-BE49-F238E27FC236}">
                <a16:creationId xmlns:a16="http://schemas.microsoft.com/office/drawing/2014/main" id="{FC90C67B-AE8D-1016-F55D-DBD444F75E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93FFC1-5D2F-FE85-3C0F-B18359296250}"/>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35214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6CCFC-5D1C-2D8B-6665-72996E42C02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909371-4F96-9750-C72C-C51974F2B2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5C5E0D-F989-2415-2D71-F85A1BBA4259}"/>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5" name="Footer Placeholder 4">
            <a:extLst>
              <a:ext uri="{FF2B5EF4-FFF2-40B4-BE49-F238E27FC236}">
                <a16:creationId xmlns:a16="http://schemas.microsoft.com/office/drawing/2014/main" id="{D32A06AB-D078-55F3-6F61-6EFC08460E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3CEFB6-41C0-E5FC-2327-5818A629229E}"/>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3303225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3EF171-CD70-E99D-A298-8FD67503D33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4346E7-582F-070F-8FA8-6BA97E7527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873CF9-E43E-6B08-689C-D8AB77CDEF4A}"/>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5" name="Footer Placeholder 4">
            <a:extLst>
              <a:ext uri="{FF2B5EF4-FFF2-40B4-BE49-F238E27FC236}">
                <a16:creationId xmlns:a16="http://schemas.microsoft.com/office/drawing/2014/main" id="{F248841F-1F7F-B64D-D1EC-74776FF048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3C367-A6A8-2271-1F8F-E59950C0F9BC}"/>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3416643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F07B9-AB2C-E467-BFA7-24293B0170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BBD7F00-DDF3-4D70-EA33-D19AE0CF9B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853225-3CF3-B262-67FE-62087D8290BA}"/>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5" name="Footer Placeholder 4">
            <a:extLst>
              <a:ext uri="{FF2B5EF4-FFF2-40B4-BE49-F238E27FC236}">
                <a16:creationId xmlns:a16="http://schemas.microsoft.com/office/drawing/2014/main" id="{721DE5A9-5F4F-780B-A62B-63DB443626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965778-0558-A6C1-2564-E9825CC39E9A}"/>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255529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E9EF2-A15B-FC3A-CC98-243DA7D0EE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4204F45-32F6-36C0-8C14-998E553E1F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836964-C358-57AA-E219-339BFEEBC7F3}"/>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5" name="Footer Placeholder 4">
            <a:extLst>
              <a:ext uri="{FF2B5EF4-FFF2-40B4-BE49-F238E27FC236}">
                <a16:creationId xmlns:a16="http://schemas.microsoft.com/office/drawing/2014/main" id="{5BA04B49-6059-01EF-EBAC-5616B665EE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8A430D-8CF2-2E1E-F054-5BB2BC2AB2A5}"/>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2660106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AB7DA-94BB-D0DD-3FFC-66F61C3DF2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A949085-7D23-1C8C-17AE-178B118945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5836F39-327E-7A24-AE8A-D06DB2A45C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5B7C61D-DEB2-216C-900C-DFF6A5FFDCC9}"/>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6" name="Footer Placeholder 5">
            <a:extLst>
              <a:ext uri="{FF2B5EF4-FFF2-40B4-BE49-F238E27FC236}">
                <a16:creationId xmlns:a16="http://schemas.microsoft.com/office/drawing/2014/main" id="{A4245A5A-8513-8FBC-2560-D46981C294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B444FF-6D5A-20FE-97F9-7EEE12BC9049}"/>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3152246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C8FFE-FBEC-1762-B234-5980DE54E6B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B0AA737-076F-DF88-1EAC-3560C65C20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C687CC-80E0-249C-278A-32884CAF68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C238A3C-2585-7818-1F9D-F4B3C14D4D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3EBF8A-00CA-A4A2-7C56-16DD25AAC2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D5EFAB-B1AB-E1F2-4C4F-16B9BEA752ED}"/>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8" name="Footer Placeholder 7">
            <a:extLst>
              <a:ext uri="{FF2B5EF4-FFF2-40B4-BE49-F238E27FC236}">
                <a16:creationId xmlns:a16="http://schemas.microsoft.com/office/drawing/2014/main" id="{B2352FE7-A024-9BB0-5F8F-93EE2036C8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BE67E71-A465-EAFD-1AE0-75635A62604F}"/>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1988632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748A7-601D-F2C2-0593-182FBB4B3A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2CDCE9D-6866-4991-2EEF-1A80A990DFEC}"/>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4" name="Footer Placeholder 3">
            <a:extLst>
              <a:ext uri="{FF2B5EF4-FFF2-40B4-BE49-F238E27FC236}">
                <a16:creationId xmlns:a16="http://schemas.microsoft.com/office/drawing/2014/main" id="{EE98C73F-9647-CF56-0A52-0C55814A578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F77D1AF-F14D-50C7-522C-7B2AC8B2E1D1}"/>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1124794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1B46BB-1A7B-FF5C-26D6-CD2CA6902AE9}"/>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3" name="Footer Placeholder 2">
            <a:extLst>
              <a:ext uri="{FF2B5EF4-FFF2-40B4-BE49-F238E27FC236}">
                <a16:creationId xmlns:a16="http://schemas.microsoft.com/office/drawing/2014/main" id="{D95971B1-4A9A-C96F-4FE9-6C6F30F3FEC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616EF5B-BFB8-4B54-5DFD-FE964859BFF5}"/>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1820944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5D463-0E64-EF1F-36A8-2A94A843BD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90ADE58-8664-66AD-1997-60BB1546AA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79113DE-EA9E-16E4-A910-99A231264B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824ED3-3F22-76F8-58EB-17F8A6B6CD98}"/>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6" name="Footer Placeholder 5">
            <a:extLst>
              <a:ext uri="{FF2B5EF4-FFF2-40B4-BE49-F238E27FC236}">
                <a16:creationId xmlns:a16="http://schemas.microsoft.com/office/drawing/2014/main" id="{9F2273A6-6C49-F23D-A791-8227830221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65D4D0E-D857-405A-50D6-D4CAE4EB5AB2}"/>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1468693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D8B79-A73B-5BBA-9742-D75124763B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DCF885E-9C67-3C22-EC9A-74A90D7F19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0CB7358-405F-60CC-8C2A-43140E768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72199-49A2-B7AB-06FE-623B454998B4}"/>
              </a:ext>
            </a:extLst>
          </p:cNvPr>
          <p:cNvSpPr>
            <a:spLocks noGrp="1"/>
          </p:cNvSpPr>
          <p:nvPr>
            <p:ph type="dt" sz="half" idx="10"/>
          </p:nvPr>
        </p:nvSpPr>
        <p:spPr/>
        <p:txBody>
          <a:bodyPr/>
          <a:lstStyle/>
          <a:p>
            <a:fld id="{3665D4F9-170A-4862-AC6D-687AFDFE15F0}" type="datetimeFigureOut">
              <a:rPr lang="en-GB" smtClean="0"/>
              <a:t>25/02/2026</a:t>
            </a:fld>
            <a:endParaRPr lang="en-GB"/>
          </a:p>
        </p:txBody>
      </p:sp>
      <p:sp>
        <p:nvSpPr>
          <p:cNvPr id="6" name="Footer Placeholder 5">
            <a:extLst>
              <a:ext uri="{FF2B5EF4-FFF2-40B4-BE49-F238E27FC236}">
                <a16:creationId xmlns:a16="http://schemas.microsoft.com/office/drawing/2014/main" id="{3B86B85C-7EE4-67B3-4756-2209845282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BCECE7-2830-4F35-7EA3-CDE836BD0C96}"/>
              </a:ext>
            </a:extLst>
          </p:cNvPr>
          <p:cNvSpPr>
            <a:spLocks noGrp="1"/>
          </p:cNvSpPr>
          <p:nvPr>
            <p:ph type="sldNum" sz="quarter" idx="12"/>
          </p:nvPr>
        </p:nvSpPr>
        <p:spPr/>
        <p:txBody>
          <a:bodyPr/>
          <a:lstStyle/>
          <a:p>
            <a:fld id="{E6C8C584-2185-4F22-8B32-7FBB88489AEA}" type="slidenum">
              <a:rPr lang="en-GB" smtClean="0"/>
              <a:t>‹#›</a:t>
            </a:fld>
            <a:endParaRPr lang="en-GB"/>
          </a:p>
        </p:txBody>
      </p:sp>
    </p:spTree>
    <p:extLst>
      <p:ext uri="{BB962C8B-B14F-4D97-AF65-F5344CB8AC3E}">
        <p14:creationId xmlns:p14="http://schemas.microsoft.com/office/powerpoint/2010/main" val="3253416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FEE2ED-991B-44EA-4765-54B4B8B2C0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586930-3098-F22B-93BD-17C799867B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415B82-B23C-9769-0D2B-64C4AAD650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65D4F9-170A-4862-AC6D-687AFDFE15F0}" type="datetimeFigureOut">
              <a:rPr lang="en-GB" smtClean="0"/>
              <a:t>25/02/2026</a:t>
            </a:fld>
            <a:endParaRPr lang="en-GB"/>
          </a:p>
        </p:txBody>
      </p:sp>
      <p:sp>
        <p:nvSpPr>
          <p:cNvPr id="5" name="Footer Placeholder 4">
            <a:extLst>
              <a:ext uri="{FF2B5EF4-FFF2-40B4-BE49-F238E27FC236}">
                <a16:creationId xmlns:a16="http://schemas.microsoft.com/office/drawing/2014/main" id="{C7B04557-A446-073E-761B-4282ED079E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578CE18-456F-659B-2B68-988AAEEC8A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C8C584-2185-4F22-8B32-7FBB88489AEA}" type="slidenum">
              <a:rPr lang="en-GB" smtClean="0"/>
              <a:t>‹#›</a:t>
            </a:fld>
            <a:endParaRPr lang="en-GB"/>
          </a:p>
        </p:txBody>
      </p:sp>
    </p:spTree>
    <p:extLst>
      <p:ext uri="{BB962C8B-B14F-4D97-AF65-F5344CB8AC3E}">
        <p14:creationId xmlns:p14="http://schemas.microsoft.com/office/powerpoint/2010/main" val="1289191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text on a black background&#10;&#10;Description automatically generated">
            <a:extLst>
              <a:ext uri="{FF2B5EF4-FFF2-40B4-BE49-F238E27FC236}">
                <a16:creationId xmlns:a16="http://schemas.microsoft.com/office/drawing/2014/main" id="{FBC507E8-440E-E34C-9AB0-517E6D40CB08}"/>
              </a:ext>
            </a:extLst>
          </p:cNvPr>
          <p:cNvPicPr>
            <a:picLocks noChangeAspect="1"/>
          </p:cNvPicPr>
          <p:nvPr/>
        </p:nvPicPr>
        <p:blipFill>
          <a:blip r:embed="rId2"/>
          <a:stretch>
            <a:fillRect/>
          </a:stretch>
        </p:blipFill>
        <p:spPr>
          <a:xfrm>
            <a:off x="10297550" y="169092"/>
            <a:ext cx="1640360" cy="1621437"/>
          </a:xfrm>
          <a:prstGeom prst="rect">
            <a:avLst/>
          </a:prstGeom>
          <a:noFill/>
          <a:ln cap="flat">
            <a:noFill/>
          </a:ln>
        </p:spPr>
      </p:pic>
      <p:sp>
        <p:nvSpPr>
          <p:cNvPr id="2" name="Title 1">
            <a:extLst>
              <a:ext uri="{FF2B5EF4-FFF2-40B4-BE49-F238E27FC236}">
                <a16:creationId xmlns:a16="http://schemas.microsoft.com/office/drawing/2014/main" id="{B181C6FF-7F36-DE4E-8D1C-3EA52FE37BC8}"/>
              </a:ext>
            </a:extLst>
          </p:cNvPr>
          <p:cNvSpPr>
            <a:spLocks noGrp="1"/>
          </p:cNvSpPr>
          <p:nvPr>
            <p:ph type="ctrTitle"/>
          </p:nvPr>
        </p:nvSpPr>
        <p:spPr>
          <a:xfrm>
            <a:off x="2278313" y="1994227"/>
            <a:ext cx="8188050" cy="2601228"/>
          </a:xfrm>
          <a:ln>
            <a:solidFill>
              <a:srgbClr val="FFC000"/>
            </a:solidFill>
          </a:ln>
        </p:spPr>
        <p:txBody>
          <a:bodyPr>
            <a:noAutofit/>
          </a:bodyPr>
          <a:lstStyle/>
          <a:p>
            <a:pPr>
              <a:lnSpc>
                <a:spcPct val="100000"/>
              </a:lnSpc>
            </a:pPr>
            <a:r>
              <a:rPr lang="en-US" sz="5400" b="1" u="sng" dirty="0">
                <a:latin typeface="+mn-lt"/>
                <a:cs typeface="Arial"/>
              </a:rPr>
              <a:t>Year 9 </a:t>
            </a:r>
            <a:br>
              <a:rPr lang="en-US" sz="5400" b="1" u="sng" dirty="0">
                <a:latin typeface="+mn-lt"/>
                <a:cs typeface="Arial" panose="020B0604020202020204" pitchFamily="34" charset="0"/>
              </a:rPr>
            </a:br>
            <a:r>
              <a:rPr lang="en-US" sz="5400" b="1" u="sng" dirty="0">
                <a:latin typeface="+mn-lt"/>
                <a:cs typeface="Arial"/>
              </a:rPr>
              <a:t>KS4 Curriculum Choices </a:t>
            </a:r>
            <a:br>
              <a:rPr lang="en-US" sz="5400" b="1" u="sng" dirty="0">
                <a:latin typeface="+mn-lt"/>
                <a:cs typeface="Arial"/>
              </a:rPr>
            </a:br>
            <a:r>
              <a:rPr lang="en-US" sz="5400" b="1" u="sng">
                <a:latin typeface="+mn-lt"/>
                <a:ea typeface="Calibri"/>
                <a:cs typeface="Arial"/>
              </a:rPr>
              <a:t>2026-2028</a:t>
            </a:r>
            <a:endParaRPr lang="en-US" sz="5400" b="1" u="sng" dirty="0">
              <a:latin typeface="+mn-lt"/>
              <a:ea typeface="Calibri"/>
              <a:cs typeface="Arial"/>
            </a:endParaRPr>
          </a:p>
        </p:txBody>
      </p:sp>
      <p:pic>
        <p:nvPicPr>
          <p:cNvPr id="4" name="Picture 3" descr="Text Box">
            <a:extLst>
              <a:ext uri="{FF2B5EF4-FFF2-40B4-BE49-F238E27FC236}">
                <a16:creationId xmlns:a16="http://schemas.microsoft.com/office/drawing/2014/main" id="{ADFE0D6E-6CA4-CE42-B068-4C92C19967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1572" y="6167651"/>
            <a:ext cx="2593853" cy="67651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picture containing fireworks&#10;&#10;Description automatically generated">
            <a:extLst>
              <a:ext uri="{FF2B5EF4-FFF2-40B4-BE49-F238E27FC236}">
                <a16:creationId xmlns:a16="http://schemas.microsoft.com/office/drawing/2014/main" id="{35EF09D1-85D5-E26B-20B1-A8DE706B7580}"/>
              </a:ext>
            </a:extLst>
          </p:cNvPr>
          <p:cNvPicPr>
            <a:picLocks noChangeAspect="1"/>
          </p:cNvPicPr>
          <p:nvPr/>
        </p:nvPicPr>
        <p:blipFill>
          <a:blip r:embed="rId4">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spTree>
    <p:extLst>
      <p:ext uri="{BB962C8B-B14F-4D97-AF65-F5344CB8AC3E}">
        <p14:creationId xmlns:p14="http://schemas.microsoft.com/office/powerpoint/2010/main" val="1890994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1280" y="198909"/>
            <a:ext cx="1786616" cy="597574"/>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236213" y="23625"/>
            <a:ext cx="10515600" cy="933170"/>
          </a:xfrm>
        </p:spPr>
        <p:txBody>
          <a:bodyPr>
            <a:normAutofit/>
          </a:bodyPr>
          <a:lstStyle/>
          <a:p>
            <a:r>
              <a:rPr lang="en-GB" sz="4000" u="sng"/>
              <a:t>Qualification: GCSE Combined Science</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971903"/>
            <a:ext cx="5587339" cy="3772204"/>
          </a:xfrm>
          <a:ln>
            <a:solidFill>
              <a:srgbClr val="FFC000"/>
            </a:solidFill>
          </a:ln>
        </p:spPr>
        <p:txBody>
          <a:bodyPr vert="horz" lIns="91440" tIns="45720" rIns="91440" bIns="45720" rtlCol="0" anchor="t">
            <a:normAutofit fontScale="77500" lnSpcReduction="20000"/>
          </a:bodyPr>
          <a:lstStyle/>
          <a:p>
            <a:pPr marL="0" indent="0">
              <a:buNone/>
            </a:pPr>
            <a:r>
              <a:rPr lang="en-GB" b="1" u="sng"/>
              <a:t>Course content</a:t>
            </a:r>
          </a:p>
          <a:p>
            <a:pPr marL="0" indent="0">
              <a:buNone/>
            </a:pPr>
            <a:r>
              <a:rPr lang="en-GB"/>
              <a:t>The Combined Science course cover topics </a:t>
            </a:r>
            <a:r>
              <a:rPr lang="en-GB" dirty="0"/>
              <a:t>including:</a:t>
            </a:r>
            <a:endParaRPr lang="en-GB" dirty="0">
              <a:ea typeface="Calibri"/>
              <a:cs typeface="Calibri"/>
            </a:endParaRPr>
          </a:p>
          <a:p>
            <a:r>
              <a:rPr lang="en-GB"/>
              <a:t>Cell Biology and Cellular Organisation</a:t>
            </a:r>
          </a:p>
          <a:p>
            <a:r>
              <a:rPr lang="en-GB">
                <a:ea typeface="Calibri" panose="020F0502020204030204"/>
                <a:cs typeface="Calibri" panose="020F0502020204030204"/>
              </a:rPr>
              <a:t>Communicable disease</a:t>
            </a:r>
            <a:endParaRPr lang="en-GB" dirty="0"/>
          </a:p>
          <a:p>
            <a:r>
              <a:rPr lang="en-GB" dirty="0">
                <a:ea typeface="Calibri"/>
                <a:cs typeface="Calibri"/>
              </a:rPr>
              <a:t>Homeosta</a:t>
            </a:r>
            <a:r>
              <a:rPr lang="en-GB">
                <a:ea typeface="Calibri"/>
                <a:cs typeface="Calibri"/>
              </a:rPr>
              <a:t>sis</a:t>
            </a:r>
            <a:endParaRPr lang="en-GB" dirty="0"/>
          </a:p>
          <a:p>
            <a:r>
              <a:rPr lang="en-GB"/>
              <a:t>Atomic Structure and Bonding</a:t>
            </a:r>
          </a:p>
          <a:p>
            <a:r>
              <a:rPr lang="en-GB"/>
              <a:t>Chemical Reactions</a:t>
            </a:r>
            <a:endParaRPr lang="en-GB" dirty="0">
              <a:ea typeface="Calibri"/>
              <a:cs typeface="Calibri"/>
            </a:endParaRPr>
          </a:p>
          <a:p>
            <a:r>
              <a:rPr lang="en-GB"/>
              <a:t>Radiation</a:t>
            </a:r>
          </a:p>
          <a:p>
            <a:r>
              <a:rPr lang="en-GB"/>
              <a:t>Energy and Electricity</a:t>
            </a:r>
          </a:p>
          <a:p>
            <a:endParaRPr lang="en-GB" dirty="0">
              <a:ea typeface="Calibri"/>
              <a:cs typeface="Calibri"/>
            </a:endParaRPr>
          </a:p>
          <a:p>
            <a:pPr marL="0" indent="0">
              <a:buNone/>
            </a:pPr>
            <a:endParaRPr lang="en-GB">
              <a:ea typeface="Calibri"/>
              <a:cs typeface="Calibri"/>
            </a:endParaRPr>
          </a:p>
          <a:p>
            <a:pPr marL="0" indent="0">
              <a:buNone/>
            </a:pPr>
            <a:endParaRPr lang="en-GB" dirty="0">
              <a:ea typeface="Calibri"/>
              <a:cs typeface="Calibri"/>
            </a:endParaRPr>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04891" y="2446741"/>
            <a:ext cx="5855805" cy="2297366"/>
          </a:xfrm>
          <a:ln>
            <a:solidFill>
              <a:srgbClr val="FFC000"/>
            </a:solidFill>
          </a:ln>
        </p:spPr>
        <p:txBody>
          <a:bodyPr vert="horz" lIns="91440" tIns="45720" rIns="91440" bIns="45720" rtlCol="0" anchor="t">
            <a:normAutofit fontScale="77500" lnSpcReduction="20000"/>
          </a:bodyPr>
          <a:lstStyle/>
          <a:p>
            <a:pPr marL="0" indent="0">
              <a:buNone/>
            </a:pPr>
            <a:r>
              <a:rPr lang="en-GB" sz="4400" b="1" u="sng"/>
              <a:t>Assessments </a:t>
            </a:r>
            <a:endParaRPr lang="en-GB" sz="5800" b="1" u="sng"/>
          </a:p>
          <a:p>
            <a:pPr marL="0" indent="0">
              <a:buNone/>
            </a:pPr>
            <a:r>
              <a:rPr lang="en-GB" sz="3300"/>
              <a:t>100% Examination (at the end of Year 11)</a:t>
            </a:r>
          </a:p>
          <a:p>
            <a:pPr marL="0" indent="0">
              <a:buNone/>
            </a:pPr>
            <a:r>
              <a:rPr lang="en-GB" sz="3300"/>
              <a:t>6 Papers- 2x Biology, 2x Chemistry, 2x Physics (each exam weighted equally)</a:t>
            </a:r>
          </a:p>
          <a:p>
            <a:pPr marL="0" indent="0">
              <a:buNone/>
            </a:pPr>
            <a:r>
              <a:rPr lang="en-GB" sz="3300"/>
              <a:t>Combined Science Papers: 75 mins each (70 Marks each)</a:t>
            </a:r>
          </a:p>
          <a:p>
            <a:pPr marL="0" indent="0">
              <a:buNone/>
            </a:pPr>
            <a:endParaRPr lang="en-GB" sz="3300" dirty="0">
              <a:ea typeface="Calibri"/>
              <a:cs typeface="Calibri"/>
            </a:endParaRP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4850469"/>
            <a:ext cx="11696594" cy="1901168"/>
          </a:xfrm>
          <a:prstGeom prst="rect">
            <a:avLst/>
          </a:prstGeom>
          <a:ln>
            <a:solidFill>
              <a:srgbClr val="FFC000"/>
            </a:solidFill>
          </a:ln>
        </p:spPr>
        <p:txBody>
          <a:bodyPr vert="horz" lIns="91440" tIns="45720" rIns="91440" bIns="45720" rtlCol="0" anchor="t">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u="sng"/>
              <a:t>Points to note</a:t>
            </a:r>
            <a:r>
              <a:rPr lang="en-GB" dirty="0"/>
              <a:t> </a:t>
            </a:r>
          </a:p>
          <a:p>
            <a:r>
              <a:rPr lang="en-US">
                <a:cs typeface="Calibri" panose="020F0502020204030204"/>
              </a:rPr>
              <a:t>Excellent preparation for further study of Science</a:t>
            </a:r>
            <a:endParaRPr lang="en-US" b="1" u="sng">
              <a:cs typeface="Calibri" panose="020F0502020204030204"/>
            </a:endParaRPr>
          </a:p>
          <a:p>
            <a:r>
              <a:rPr lang="en-US">
                <a:cs typeface="Calibri" panose="020F0502020204030204"/>
              </a:rPr>
              <a:t>Great gateway into careers such as Medicine/Pharmacy/Dentistry/Engineering/Biomedical Science/Optometry/Radiology and much more!</a:t>
            </a:r>
          </a:p>
          <a:p>
            <a:r>
              <a:rPr lang="en-US">
                <a:cs typeface="Calibri" panose="020F0502020204030204"/>
              </a:rPr>
              <a:t>Broadens your skill base beyond just the basic science knowledge: Following a method, problem solving, drawing conclusions etc.</a:t>
            </a:r>
          </a:p>
          <a:p>
            <a:r>
              <a:rPr lang="en-US" dirty="0">
                <a:cs typeface="Calibri" panose="020F0502020204030204"/>
              </a:rPr>
              <a:t>It is a strong addition to your CV and demonstrates your ability to cope with demanding tasks/subjects</a:t>
            </a:r>
            <a:endParaRPr lang="en-US" dirty="0">
              <a:ea typeface="Calibri"/>
              <a:cs typeface="Calibri" panose="020F0502020204030204"/>
            </a:endParaRPr>
          </a:p>
          <a:p>
            <a:endParaRPr lang="en-US" dirty="0">
              <a:ea typeface="Calibri"/>
              <a:cs typeface="Calibri" panose="020F0502020204030204"/>
            </a:endParaRPr>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04892" y="971902"/>
            <a:ext cx="5855804" cy="1299420"/>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r>
              <a:rPr lang="en-GB" b="1"/>
              <a:t> AQA</a:t>
            </a:r>
          </a:p>
          <a:p>
            <a:pPr marL="0" indent="0">
              <a:buFont typeface="Arial" panose="020B0604020202020204" pitchFamily="34" charset="0"/>
              <a:buNone/>
            </a:pPr>
            <a:r>
              <a:rPr lang="en-GB"/>
              <a:t>8464 (Combined Science)</a:t>
            </a:r>
          </a:p>
        </p:txBody>
      </p:sp>
    </p:spTree>
    <p:extLst>
      <p:ext uri="{BB962C8B-B14F-4D97-AF65-F5344CB8AC3E}">
        <p14:creationId xmlns:p14="http://schemas.microsoft.com/office/powerpoint/2010/main" val="2085091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28CF3-6372-45E1-6F0F-90EDBA7BA8A5}"/>
            </a:ext>
          </a:extLst>
        </p:cNvPr>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04D1EA4C-4EA8-8A14-014F-293BACB46614}"/>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B33EA8A8-9BE6-C0E9-FB81-A59D8D1A34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07782" y="254930"/>
            <a:ext cx="1720114" cy="667763"/>
          </a:xfrm>
          <a:prstGeom prst="rect">
            <a:avLst/>
          </a:prstGeom>
        </p:spPr>
      </p:pic>
      <p:sp>
        <p:nvSpPr>
          <p:cNvPr id="2" name="Title 1">
            <a:extLst>
              <a:ext uri="{FF2B5EF4-FFF2-40B4-BE49-F238E27FC236}">
                <a16:creationId xmlns:a16="http://schemas.microsoft.com/office/drawing/2014/main" id="{7C7ADC8E-D9B4-DEA7-588B-599938D02E72}"/>
              </a:ext>
            </a:extLst>
          </p:cNvPr>
          <p:cNvSpPr>
            <a:spLocks noGrp="1"/>
          </p:cNvSpPr>
          <p:nvPr>
            <p:ph type="title"/>
          </p:nvPr>
        </p:nvSpPr>
        <p:spPr>
          <a:xfrm>
            <a:off x="236213" y="86925"/>
            <a:ext cx="10515600" cy="933170"/>
          </a:xfrm>
        </p:spPr>
        <p:txBody>
          <a:bodyPr>
            <a:normAutofit/>
          </a:bodyPr>
          <a:lstStyle/>
          <a:p>
            <a:r>
              <a:rPr lang="en-GB" sz="4000" u="sng"/>
              <a:t>Qualification: GCSE Computer Science</a:t>
            </a:r>
          </a:p>
        </p:txBody>
      </p:sp>
      <p:sp>
        <p:nvSpPr>
          <p:cNvPr id="3" name="Content Placeholder 2">
            <a:extLst>
              <a:ext uri="{FF2B5EF4-FFF2-40B4-BE49-F238E27FC236}">
                <a16:creationId xmlns:a16="http://schemas.microsoft.com/office/drawing/2014/main" id="{62C9875D-B243-C528-F1D8-421E246F9A48}"/>
              </a:ext>
            </a:extLst>
          </p:cNvPr>
          <p:cNvSpPr>
            <a:spLocks noGrp="1"/>
          </p:cNvSpPr>
          <p:nvPr>
            <p:ph sz="half" idx="1"/>
          </p:nvPr>
        </p:nvSpPr>
        <p:spPr>
          <a:xfrm>
            <a:off x="164103" y="1087630"/>
            <a:ext cx="6179547" cy="4014457"/>
          </a:xfrm>
          <a:ln>
            <a:solidFill>
              <a:srgbClr val="FFC000"/>
            </a:solidFill>
          </a:ln>
        </p:spPr>
        <p:txBody>
          <a:bodyPr vert="horz" lIns="91440" tIns="45720" rIns="91440" bIns="45720" rtlCol="0" anchor="t">
            <a:noAutofit/>
          </a:bodyPr>
          <a:lstStyle/>
          <a:p>
            <a:pPr marL="0" indent="0">
              <a:buNone/>
            </a:pPr>
            <a:r>
              <a:rPr lang="en-GB" sz="1400" b="1" u="sng"/>
              <a:t>Course content</a:t>
            </a:r>
            <a:endParaRPr lang="en-GB" sz="1400" b="1" u="sng">
              <a:ea typeface="Calibri"/>
              <a:cs typeface="Calibri"/>
            </a:endParaRPr>
          </a:p>
          <a:p>
            <a:pPr marL="0" indent="0" algn="just">
              <a:lnSpc>
                <a:spcPct val="150000"/>
              </a:lnSpc>
              <a:buNone/>
            </a:pPr>
            <a:r>
              <a:rPr lang="en-GB" sz="1400" b="1" u="sng">
                <a:ea typeface="+mn-lt"/>
                <a:cs typeface="+mn-lt"/>
              </a:rPr>
              <a:t>Theme 1:</a:t>
            </a:r>
          </a:p>
          <a:p>
            <a:pPr marL="0" indent="0" algn="just">
              <a:lnSpc>
                <a:spcPct val="150000"/>
              </a:lnSpc>
              <a:buNone/>
            </a:pPr>
            <a:r>
              <a:rPr lang="en-GB" sz="1150" b="1">
                <a:ea typeface="+mn-lt"/>
                <a:cs typeface="+mn-lt"/>
              </a:rPr>
              <a:t>1.1 – Systems Architecture  1.2 – Memory  1.3 – Storage  1.4 – Wired &amp; Wireless Networks </a:t>
            </a:r>
            <a:endParaRPr lang="en-GB" sz="1150">
              <a:ea typeface="Calibri"/>
              <a:cs typeface="Calibri"/>
            </a:endParaRPr>
          </a:p>
          <a:p>
            <a:pPr marL="0" indent="0" algn="just">
              <a:lnSpc>
                <a:spcPct val="150000"/>
              </a:lnSpc>
              <a:buNone/>
            </a:pPr>
            <a:r>
              <a:rPr lang="en-GB" sz="1150" b="1">
                <a:ea typeface="+mn-lt"/>
                <a:cs typeface="+mn-lt"/>
              </a:rPr>
              <a:t>1.5 – Network Topologies, Protocols &amp; Layers  1.6 – Systems security  1.7 – Systems Software </a:t>
            </a:r>
          </a:p>
          <a:p>
            <a:pPr marL="0" indent="0" algn="just">
              <a:lnSpc>
                <a:spcPct val="150000"/>
              </a:lnSpc>
              <a:buNone/>
            </a:pPr>
            <a:r>
              <a:rPr lang="en-GB" sz="1150" b="1">
                <a:ea typeface="+mn-lt"/>
                <a:cs typeface="+mn-lt"/>
              </a:rPr>
              <a:t>1.8 – Ethical, Legal, Cultural &amp; Environmental Concerns </a:t>
            </a:r>
          </a:p>
          <a:p>
            <a:pPr marL="0" indent="0" algn="just">
              <a:lnSpc>
                <a:spcPct val="150000"/>
              </a:lnSpc>
              <a:buNone/>
            </a:pPr>
            <a:endParaRPr lang="en-GB" sz="1150" b="1">
              <a:ea typeface="+mn-lt"/>
              <a:cs typeface="+mn-lt"/>
            </a:endParaRPr>
          </a:p>
          <a:p>
            <a:pPr marL="0" indent="0" algn="just">
              <a:lnSpc>
                <a:spcPct val="150000"/>
              </a:lnSpc>
              <a:buNone/>
            </a:pPr>
            <a:r>
              <a:rPr lang="en-GB" sz="1400" b="1" u="sng">
                <a:ea typeface="+mn-lt"/>
                <a:cs typeface="+mn-lt"/>
              </a:rPr>
              <a:t>Theme 2:</a:t>
            </a:r>
          </a:p>
          <a:p>
            <a:pPr marL="0" indent="0" algn="just">
              <a:lnSpc>
                <a:spcPct val="150000"/>
              </a:lnSpc>
              <a:buNone/>
            </a:pPr>
            <a:r>
              <a:rPr lang="en-GB" sz="1150" b="1">
                <a:ea typeface="+mn-lt"/>
                <a:cs typeface="+mn-lt"/>
              </a:rPr>
              <a:t>2.1 – Algorithms  2.2 – Programming Techniques  2.3 – Producing Robust Programs  </a:t>
            </a:r>
          </a:p>
          <a:p>
            <a:pPr marL="0" indent="0" algn="just">
              <a:lnSpc>
                <a:spcPct val="150000"/>
              </a:lnSpc>
              <a:buNone/>
            </a:pPr>
            <a:r>
              <a:rPr lang="en-GB" sz="1150" b="1">
                <a:ea typeface="+mn-lt"/>
                <a:cs typeface="+mn-lt"/>
              </a:rPr>
              <a:t>2.4 – Computational Logic  2.5 – Translators &amp; Facilities of Languages  </a:t>
            </a:r>
          </a:p>
          <a:p>
            <a:pPr marL="0" indent="0" algn="just">
              <a:lnSpc>
                <a:spcPct val="150000"/>
              </a:lnSpc>
              <a:buNone/>
            </a:pPr>
            <a:r>
              <a:rPr lang="en-GB" sz="1150" b="1">
                <a:ea typeface="+mn-lt"/>
                <a:cs typeface="+mn-lt"/>
              </a:rPr>
              <a:t>2.6 – Data Representation </a:t>
            </a:r>
            <a:endParaRPr lang="en-GB" sz="1150" b="1">
              <a:ea typeface="Calibri"/>
              <a:cs typeface="Calibri"/>
            </a:endParaRPr>
          </a:p>
        </p:txBody>
      </p:sp>
      <p:sp>
        <p:nvSpPr>
          <p:cNvPr id="7" name="Content Placeholder 3">
            <a:extLst>
              <a:ext uri="{FF2B5EF4-FFF2-40B4-BE49-F238E27FC236}">
                <a16:creationId xmlns:a16="http://schemas.microsoft.com/office/drawing/2014/main" id="{C2C322DA-DC31-C9E5-CFC5-AB30363BCF33}"/>
              </a:ext>
            </a:extLst>
          </p:cNvPr>
          <p:cNvSpPr txBox="1">
            <a:spLocks/>
          </p:cNvSpPr>
          <p:nvPr/>
        </p:nvSpPr>
        <p:spPr>
          <a:xfrm>
            <a:off x="164102" y="5277506"/>
            <a:ext cx="11780248" cy="1325563"/>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p>
          <a:p>
            <a:pPr marL="0" indent="0">
              <a:buNone/>
            </a:pPr>
            <a:r>
              <a:rPr lang="en-GB" sz="1600">
                <a:ea typeface="+mn-lt"/>
                <a:cs typeface="+mn-lt"/>
              </a:rPr>
              <a:t>Our GCSE in Computer Science is engaging and practical, encouraging creativity and problem solving. </a:t>
            </a:r>
          </a:p>
          <a:p>
            <a:pPr marL="0" indent="0">
              <a:buNone/>
            </a:pPr>
            <a:r>
              <a:rPr lang="en-GB" sz="1600">
                <a:ea typeface="+mn-lt"/>
                <a:cs typeface="+mn-lt"/>
              </a:rPr>
              <a:t>It encourages students to develop their understanding and application of the core concepts in computer science. Students also analyse problems in computational terms and devise creative solutions by designing, writing, testing and evaluating programs.</a:t>
            </a:r>
            <a:endParaRPr lang="en-GB" sz="1600">
              <a:ea typeface="Calibri"/>
              <a:cs typeface="Calibri"/>
            </a:endParaRPr>
          </a:p>
        </p:txBody>
      </p:sp>
      <p:sp>
        <p:nvSpPr>
          <p:cNvPr id="8" name="Content Placeholder 3">
            <a:extLst>
              <a:ext uri="{FF2B5EF4-FFF2-40B4-BE49-F238E27FC236}">
                <a16:creationId xmlns:a16="http://schemas.microsoft.com/office/drawing/2014/main" id="{8D4F2911-FBCB-DC2E-8E0C-36B3993281D5}"/>
              </a:ext>
            </a:extLst>
          </p:cNvPr>
          <p:cNvSpPr txBox="1">
            <a:spLocks/>
          </p:cNvSpPr>
          <p:nvPr/>
        </p:nvSpPr>
        <p:spPr>
          <a:xfrm>
            <a:off x="6457950" y="2124581"/>
            <a:ext cx="5486400" cy="2977506"/>
          </a:xfrm>
          <a:prstGeom prst="rect">
            <a:avLst/>
          </a:prstGeom>
          <a:ln>
            <a:solidFill>
              <a:srgbClr val="FFC000"/>
            </a:solidFill>
          </a:ln>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800" b="1" u="sng"/>
              <a:t>Assessments </a:t>
            </a:r>
          </a:p>
          <a:p>
            <a:pPr marL="0" indent="0">
              <a:buNone/>
            </a:pPr>
            <a:r>
              <a:rPr lang="en-GB" sz="2200"/>
              <a:t>100% examination- 2</a:t>
            </a:r>
            <a:r>
              <a:rPr lang="en-GB" sz="2200" b="1"/>
              <a:t> </a:t>
            </a:r>
            <a:r>
              <a:rPr lang="en-GB" sz="2200"/>
              <a:t>exams to be sat at the end of Year 11.</a:t>
            </a:r>
            <a:endParaRPr lang="en-US" sz="2200"/>
          </a:p>
          <a:p>
            <a:pPr marL="0" indent="0">
              <a:buNone/>
            </a:pPr>
            <a:endParaRPr lang="en-GB" sz="2200"/>
          </a:p>
          <a:p>
            <a:pPr marL="0" indent="0">
              <a:buNone/>
            </a:pPr>
            <a:r>
              <a:rPr lang="en-GB" sz="2200"/>
              <a:t>Paper 1 – </a:t>
            </a:r>
            <a:r>
              <a:rPr lang="en-GB" sz="2200">
                <a:solidFill>
                  <a:srgbClr val="212529"/>
                </a:solidFill>
                <a:ea typeface="+mn-lt"/>
                <a:cs typeface="+mn-lt"/>
              </a:rPr>
              <a:t>Computer Science J277/01 – Computer Systems</a:t>
            </a:r>
            <a:r>
              <a:rPr lang="en-GB" sz="2200">
                <a:solidFill>
                  <a:srgbClr val="212529"/>
                </a:solidFill>
              </a:rPr>
              <a:t> </a:t>
            </a:r>
            <a:r>
              <a:rPr lang="en-GB" sz="2200"/>
              <a:t>– 1 hour 30 Minutes (50%)</a:t>
            </a:r>
            <a:endParaRPr lang="en-US" sz="2200">
              <a:ea typeface="Calibri"/>
              <a:cs typeface="Calibri"/>
            </a:endParaRPr>
          </a:p>
          <a:p>
            <a:pPr marL="0" indent="0">
              <a:buNone/>
            </a:pPr>
            <a:r>
              <a:rPr lang="en-GB" sz="2200"/>
              <a:t>Paper 2 – </a:t>
            </a:r>
            <a:r>
              <a:rPr lang="en-GB" sz="2200">
                <a:solidFill>
                  <a:srgbClr val="212529"/>
                </a:solidFill>
                <a:ea typeface="+mn-lt"/>
                <a:cs typeface="+mn-lt"/>
              </a:rPr>
              <a:t>Computer Science J277/02 – Computational Thinking, Algorithms and Programming</a:t>
            </a:r>
            <a:r>
              <a:rPr lang="en-GB" sz="2200"/>
              <a:t> – 1 Hour 30 minutes (50%)</a:t>
            </a:r>
            <a:endParaRPr lang="en-GB"/>
          </a:p>
          <a:p>
            <a:pPr marL="0" indent="0">
              <a:buNone/>
            </a:pPr>
            <a:endParaRPr lang="en-GB" sz="2800"/>
          </a:p>
          <a:p>
            <a:pPr marL="0" indent="0">
              <a:buFont typeface="Arial" panose="020B0604020202020204" pitchFamily="34" charset="0"/>
              <a:buNone/>
            </a:pPr>
            <a:endParaRPr lang="en-GB"/>
          </a:p>
        </p:txBody>
      </p:sp>
      <p:sp>
        <p:nvSpPr>
          <p:cNvPr id="10" name="Content Placeholder 3">
            <a:extLst>
              <a:ext uri="{FF2B5EF4-FFF2-40B4-BE49-F238E27FC236}">
                <a16:creationId xmlns:a16="http://schemas.microsoft.com/office/drawing/2014/main" id="{B3447E31-6637-40F7-902A-6F862C81ABB9}"/>
              </a:ext>
            </a:extLst>
          </p:cNvPr>
          <p:cNvSpPr txBox="1">
            <a:spLocks/>
          </p:cNvSpPr>
          <p:nvPr/>
        </p:nvSpPr>
        <p:spPr>
          <a:xfrm>
            <a:off x="6459793" y="1057052"/>
            <a:ext cx="5484557" cy="933170"/>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a:ea typeface="Calibri"/>
                <a:cs typeface="Calibri"/>
              </a:rPr>
              <a:t>OCR</a:t>
            </a:r>
            <a:endParaRPr lang="en-GB"/>
          </a:p>
        </p:txBody>
      </p:sp>
    </p:spTree>
    <p:extLst>
      <p:ext uri="{BB962C8B-B14F-4D97-AF65-F5344CB8AC3E}">
        <p14:creationId xmlns:p14="http://schemas.microsoft.com/office/powerpoint/2010/main" val="1403476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2" y="106363"/>
            <a:ext cx="11265898" cy="933170"/>
          </a:xfrm>
        </p:spPr>
        <p:txBody>
          <a:bodyPr>
            <a:normAutofit/>
          </a:bodyPr>
          <a:lstStyle/>
          <a:p>
            <a:r>
              <a:rPr lang="en-GB" sz="4000" u="sng"/>
              <a:t>Qualification: GCSE French</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30"/>
            <a:ext cx="6250765" cy="4014457"/>
          </a:xfrm>
          <a:ln>
            <a:solidFill>
              <a:srgbClr val="FFC000"/>
            </a:solidFill>
          </a:ln>
        </p:spPr>
        <p:txBody>
          <a:bodyPr vert="horz" lIns="91440" tIns="45720" rIns="91440" bIns="45720" rtlCol="0" anchor="t">
            <a:normAutofit fontScale="55000" lnSpcReduction="20000"/>
          </a:bodyPr>
          <a:lstStyle/>
          <a:p>
            <a:pPr marL="0" indent="0">
              <a:buNone/>
            </a:pPr>
            <a:r>
              <a:rPr lang="en-GB" sz="5500" b="1" u="sng"/>
              <a:t>Course content</a:t>
            </a:r>
          </a:p>
          <a:p>
            <a:pPr marL="0" indent="0">
              <a:buNone/>
            </a:pPr>
            <a:r>
              <a:rPr lang="en-US" b="0" i="0">
                <a:effectLst/>
              </a:rPr>
              <a:t>Theme 1: </a:t>
            </a:r>
            <a:r>
              <a:rPr lang="en-US"/>
              <a:t>People and lifestyle</a:t>
            </a:r>
            <a:endParaRPr lang="en-US" b="0" i="0">
              <a:effectLst/>
            </a:endParaRPr>
          </a:p>
          <a:p>
            <a:r>
              <a:rPr lang="en-US" b="0" i="0">
                <a:effectLst/>
              </a:rPr>
              <a:t>Topic 1: </a:t>
            </a:r>
            <a:r>
              <a:rPr lang="en-US"/>
              <a:t>Identity and relationships with others</a:t>
            </a:r>
            <a:endParaRPr lang="en-US" b="0" i="0">
              <a:effectLst/>
            </a:endParaRPr>
          </a:p>
          <a:p>
            <a:r>
              <a:rPr lang="en-US" b="0" i="0">
                <a:effectLst/>
              </a:rPr>
              <a:t>Topic 2: </a:t>
            </a:r>
            <a:r>
              <a:rPr lang="en-US"/>
              <a:t>Healthy living and lifestyle</a:t>
            </a:r>
            <a:endParaRPr lang="en-US" b="0" i="0">
              <a:effectLst/>
            </a:endParaRPr>
          </a:p>
          <a:p>
            <a:r>
              <a:rPr lang="en-US" b="0" i="0">
                <a:effectLst/>
              </a:rPr>
              <a:t>Topic 3: </a:t>
            </a:r>
            <a:r>
              <a:rPr lang="en-US"/>
              <a:t>Education and work</a:t>
            </a:r>
            <a:endParaRPr lang="en-US" b="0" i="0">
              <a:effectLst/>
            </a:endParaRPr>
          </a:p>
          <a:p>
            <a:pPr marL="0" indent="0">
              <a:buNone/>
            </a:pPr>
            <a:r>
              <a:rPr lang="en-US" b="0" i="0">
                <a:effectLst/>
              </a:rPr>
              <a:t>Theme 2: </a:t>
            </a:r>
            <a:r>
              <a:rPr lang="en-US"/>
              <a:t>Popular culture</a:t>
            </a:r>
            <a:endParaRPr lang="en-US" b="0" i="0">
              <a:effectLst/>
            </a:endParaRPr>
          </a:p>
          <a:p>
            <a:r>
              <a:rPr lang="en-US" b="0" i="0">
                <a:effectLst/>
              </a:rPr>
              <a:t>Topic 1: </a:t>
            </a:r>
            <a:r>
              <a:rPr lang="en-US"/>
              <a:t>Free time activities</a:t>
            </a:r>
            <a:endParaRPr lang="en-US" b="0" i="0">
              <a:effectLst/>
            </a:endParaRPr>
          </a:p>
          <a:p>
            <a:r>
              <a:rPr lang="en-US" b="0" i="0">
                <a:effectLst/>
              </a:rPr>
              <a:t>Topic 2: </a:t>
            </a:r>
            <a:r>
              <a:rPr lang="en-US"/>
              <a:t>Customs, festivals and celebrations</a:t>
            </a:r>
            <a:endParaRPr lang="en-US" b="0" i="0">
              <a:effectLst/>
            </a:endParaRPr>
          </a:p>
          <a:p>
            <a:r>
              <a:rPr lang="en-US" b="0" i="0">
                <a:effectLst/>
              </a:rPr>
              <a:t>Topic 3: </a:t>
            </a:r>
            <a:r>
              <a:rPr lang="en-US"/>
              <a:t>Celebrity culture</a:t>
            </a:r>
            <a:endParaRPr lang="en-US" b="0" i="0">
              <a:effectLst/>
            </a:endParaRPr>
          </a:p>
          <a:p>
            <a:pPr marL="0" indent="0">
              <a:buNone/>
            </a:pPr>
            <a:r>
              <a:rPr lang="en-US" b="0" i="0">
                <a:effectLst/>
              </a:rPr>
              <a:t>Theme 3: </a:t>
            </a:r>
            <a:r>
              <a:rPr lang="en-US"/>
              <a:t>Communication and the world around us</a:t>
            </a:r>
            <a:endParaRPr lang="en-US" b="0" i="0">
              <a:effectLst/>
            </a:endParaRPr>
          </a:p>
          <a:p>
            <a:r>
              <a:rPr lang="en-US" b="0" i="0">
                <a:effectLst/>
              </a:rPr>
              <a:t>Topic 1: </a:t>
            </a:r>
            <a:r>
              <a:rPr lang="en-US"/>
              <a:t>Travel and tourism, places of interest</a:t>
            </a:r>
            <a:endParaRPr lang="en-US" b="0" i="0">
              <a:effectLst/>
            </a:endParaRPr>
          </a:p>
          <a:p>
            <a:r>
              <a:rPr lang="en-US" b="0" i="0">
                <a:effectLst/>
              </a:rPr>
              <a:t>Topic 2: </a:t>
            </a:r>
            <a:r>
              <a:rPr lang="en-US"/>
              <a:t>Media and technology</a:t>
            </a:r>
            <a:endParaRPr lang="en-US" b="0" i="0">
              <a:effectLst/>
            </a:endParaRPr>
          </a:p>
          <a:p>
            <a:r>
              <a:rPr lang="en-US" b="0" i="0">
                <a:effectLst/>
              </a:rPr>
              <a:t>Topic 3: </a:t>
            </a:r>
            <a:r>
              <a:rPr lang="en-US"/>
              <a:t>The environment and where people live</a:t>
            </a:r>
            <a:endParaRPr lang="en-US" b="0" i="0">
              <a:effectLst/>
            </a:endParaRPr>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597746" y="2243958"/>
            <a:ext cx="4588745" cy="2858129"/>
          </a:xfrm>
          <a:ln>
            <a:solidFill>
              <a:srgbClr val="FFC000"/>
            </a:solidFill>
          </a:ln>
        </p:spPr>
        <p:txBody>
          <a:bodyPr vert="horz" lIns="91440" tIns="45720" rIns="91440" bIns="45720" rtlCol="0" anchor="t">
            <a:noAutofit/>
          </a:bodyPr>
          <a:lstStyle/>
          <a:p>
            <a:pPr marL="0" indent="0">
              <a:buNone/>
            </a:pPr>
            <a:r>
              <a:rPr lang="en-GB" sz="1500" b="1" u="sng" dirty="0"/>
              <a:t>Assessments</a:t>
            </a:r>
            <a:endParaRPr lang="en-GB" sz="1500" u="sng" dirty="0"/>
          </a:p>
          <a:p>
            <a:pPr marL="0" indent="0">
              <a:buNone/>
            </a:pPr>
            <a:r>
              <a:rPr lang="en-GB" sz="1500" dirty="0"/>
              <a:t>100% Examination- 4 papers (each 25%)</a:t>
            </a:r>
            <a:endParaRPr lang="en-GB" sz="1500" dirty="0">
              <a:ea typeface="Calibri"/>
              <a:cs typeface="Calibri"/>
            </a:endParaRPr>
          </a:p>
          <a:p>
            <a:pPr marL="0" indent="0">
              <a:buNone/>
            </a:pPr>
            <a:r>
              <a:rPr lang="en-GB" sz="1500" dirty="0"/>
              <a:t>Foundation (grade 1 to 5) and Higher tiers (grade 3 to 9)</a:t>
            </a:r>
            <a:endParaRPr lang="en-GB" sz="1500" dirty="0">
              <a:ea typeface="Calibri"/>
              <a:cs typeface="Calibri"/>
            </a:endParaRPr>
          </a:p>
          <a:p>
            <a:pPr marL="0" indent="0">
              <a:buNone/>
            </a:pPr>
            <a:r>
              <a:rPr lang="en-GB" sz="1500" dirty="0"/>
              <a:t>Listening, 35 min for F and 45 min for H</a:t>
            </a:r>
            <a:endParaRPr lang="en-GB" sz="1500" dirty="0">
              <a:ea typeface="Calibri"/>
              <a:cs typeface="Calibri"/>
            </a:endParaRPr>
          </a:p>
          <a:p>
            <a:pPr marL="0" indent="0">
              <a:buNone/>
            </a:pPr>
            <a:r>
              <a:rPr lang="en-GB" sz="1500" dirty="0"/>
              <a:t>Speaking, 7 to 9 min for F, 10 to 12 min for H (based on spontaneous speaking)</a:t>
            </a:r>
            <a:endParaRPr lang="en-GB" sz="1500" dirty="0">
              <a:ea typeface="Calibri"/>
              <a:cs typeface="Calibri"/>
            </a:endParaRPr>
          </a:p>
          <a:p>
            <a:pPr marL="0" indent="0">
              <a:buNone/>
            </a:pPr>
            <a:r>
              <a:rPr lang="en-GB" sz="1500" dirty="0"/>
              <a:t>Reading, 45 min for F, 1hour for H</a:t>
            </a:r>
            <a:endParaRPr lang="en-GB" sz="1500" dirty="0">
              <a:ea typeface="Calibri"/>
              <a:cs typeface="Calibri"/>
            </a:endParaRPr>
          </a:p>
          <a:p>
            <a:pPr marL="0" indent="0">
              <a:buNone/>
            </a:pPr>
            <a:r>
              <a:rPr lang="en-GB" sz="1500" dirty="0"/>
              <a:t>Writing, 1 hour 10 for F, 1 hour 15 min for H (based on spontaneous writing)</a:t>
            </a:r>
            <a:endParaRPr lang="en-GB" sz="1500" dirty="0">
              <a:ea typeface="Calibri"/>
              <a:cs typeface="Calibri"/>
            </a:endParaRP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5277506"/>
            <a:ext cx="11022389" cy="1325563"/>
          </a:xfrm>
          <a:prstGeom prst="rect">
            <a:avLst/>
          </a:prstGeom>
          <a:ln>
            <a:solidFill>
              <a:srgbClr val="FFC000"/>
            </a:solidFill>
          </a:ln>
        </p:spPr>
        <p:txBody>
          <a:bodyPr vert="horz" lIns="91440" tIns="45720" rIns="91440" bIns="45720" rtlCol="0" anchor="t">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endParaRPr lang="en-GB"/>
          </a:p>
          <a:p>
            <a:pPr marL="0" indent="0">
              <a:buNone/>
            </a:pPr>
            <a:r>
              <a:rPr lang="en-GB" sz="2400"/>
              <a:t>Some jobs and careers require a language qualification (Law, Medicine, etc).</a:t>
            </a:r>
          </a:p>
          <a:p>
            <a:pPr marL="0" indent="0">
              <a:buNone/>
            </a:pPr>
            <a:r>
              <a:rPr lang="en-GB" sz="2400"/>
              <a:t>Most topics have been seen at KS3 and will be looked at with more depth at KS4. There are also new topics.</a:t>
            </a:r>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597748" y="1087631"/>
            <a:ext cx="4588744" cy="980908"/>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b="1"/>
              <a:t>AQA</a:t>
            </a:r>
          </a:p>
        </p:txBody>
      </p:sp>
    </p:spTree>
    <p:extLst>
      <p:ext uri="{BB962C8B-B14F-4D97-AF65-F5344CB8AC3E}">
        <p14:creationId xmlns:p14="http://schemas.microsoft.com/office/powerpoint/2010/main" val="930531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12626" y="57156"/>
            <a:ext cx="2115270" cy="717370"/>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2" y="23340"/>
            <a:ext cx="11189698" cy="792676"/>
          </a:xfrm>
        </p:spPr>
        <p:txBody>
          <a:bodyPr>
            <a:normAutofit/>
          </a:bodyPr>
          <a:lstStyle/>
          <a:p>
            <a:r>
              <a:rPr lang="en-GB" sz="4000" u="sng"/>
              <a:t>Qualification: GCSE Geography</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2" y="864727"/>
            <a:ext cx="6329462" cy="4142067"/>
          </a:xfrm>
          <a:ln>
            <a:solidFill>
              <a:srgbClr val="FFC000"/>
            </a:solidFill>
          </a:ln>
        </p:spPr>
        <p:txBody>
          <a:bodyPr>
            <a:normAutofit fontScale="40000" lnSpcReduction="20000"/>
          </a:bodyPr>
          <a:lstStyle/>
          <a:p>
            <a:pPr marL="0" indent="0">
              <a:buNone/>
            </a:pPr>
            <a:r>
              <a:rPr lang="en-GB" sz="7000" b="1" u="sng"/>
              <a:t>Course content</a:t>
            </a:r>
          </a:p>
          <a:p>
            <a:pPr marL="0" indent="0">
              <a:buNone/>
            </a:pPr>
            <a:r>
              <a:rPr lang="en-GB" sz="5500" u="sng"/>
              <a:t>Unit 1</a:t>
            </a:r>
          </a:p>
          <a:p>
            <a:pPr marL="0" indent="0">
              <a:buNone/>
            </a:pPr>
            <a:r>
              <a:rPr lang="en-GB" sz="5500"/>
              <a:t>Section A – The challenge of natural hazards</a:t>
            </a:r>
          </a:p>
          <a:p>
            <a:pPr marL="0" indent="0">
              <a:buNone/>
            </a:pPr>
            <a:r>
              <a:rPr lang="en-GB" sz="5500"/>
              <a:t>Section B – The Living World</a:t>
            </a:r>
          </a:p>
          <a:p>
            <a:pPr marL="0" indent="0">
              <a:buNone/>
            </a:pPr>
            <a:r>
              <a:rPr lang="en-GB" sz="5500"/>
              <a:t>Section C – Physical landscapes in the UK</a:t>
            </a:r>
          </a:p>
          <a:p>
            <a:pPr marL="0" indent="0">
              <a:buNone/>
            </a:pPr>
            <a:r>
              <a:rPr lang="en-GB" sz="5500" u="sng"/>
              <a:t>Unit 2</a:t>
            </a:r>
          </a:p>
          <a:p>
            <a:pPr marL="0" indent="0">
              <a:buNone/>
            </a:pPr>
            <a:r>
              <a:rPr lang="en-GB" sz="5500"/>
              <a:t>Section A – Urban issues and challenges</a:t>
            </a:r>
          </a:p>
          <a:p>
            <a:pPr marL="0" indent="0">
              <a:buNone/>
            </a:pPr>
            <a:r>
              <a:rPr lang="en-GB" sz="5500"/>
              <a:t>Section B – The changing economic world</a:t>
            </a:r>
          </a:p>
          <a:p>
            <a:pPr marL="0" indent="0">
              <a:buNone/>
            </a:pPr>
            <a:r>
              <a:rPr lang="en-GB" sz="5500"/>
              <a:t>Section C – The challenge of resource management</a:t>
            </a:r>
          </a:p>
          <a:p>
            <a:pPr marL="0" indent="0">
              <a:buNone/>
            </a:pPr>
            <a:r>
              <a:rPr lang="en-GB" sz="5500" u="sng"/>
              <a:t>Unit 3</a:t>
            </a:r>
          </a:p>
          <a:p>
            <a:pPr marL="0" indent="0">
              <a:buNone/>
            </a:pPr>
            <a:r>
              <a:rPr lang="en-GB" sz="5500"/>
              <a:t>Geographical applications and skills</a:t>
            </a:r>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634261" y="1936310"/>
            <a:ext cx="5181600" cy="2985380"/>
          </a:xfrm>
          <a:ln>
            <a:solidFill>
              <a:srgbClr val="FFC000"/>
            </a:solidFill>
          </a:ln>
        </p:spPr>
        <p:txBody>
          <a:bodyPr vert="horz" lIns="91440" tIns="45720" rIns="91440" bIns="45720" rtlCol="0" anchor="t">
            <a:normAutofit fontScale="40000" lnSpcReduction="20000"/>
          </a:bodyPr>
          <a:lstStyle/>
          <a:p>
            <a:pPr marL="0" indent="0">
              <a:buNone/>
            </a:pPr>
            <a:r>
              <a:rPr lang="en-GB" sz="7000" b="1" u="sng"/>
              <a:t>Assessments</a:t>
            </a:r>
          </a:p>
          <a:p>
            <a:pPr marL="0" indent="0">
              <a:buNone/>
            </a:pPr>
            <a:r>
              <a:rPr lang="en-GB" sz="5000"/>
              <a:t>3 exams – all papers to be sat at the end of Year 11.</a:t>
            </a:r>
          </a:p>
          <a:p>
            <a:pPr marL="0" indent="0">
              <a:buNone/>
            </a:pPr>
            <a:r>
              <a:rPr lang="en-GB" sz="5000"/>
              <a:t>Paper 1: Living with the physical environment (35%)</a:t>
            </a:r>
          </a:p>
          <a:p>
            <a:pPr marL="0" indent="0">
              <a:buNone/>
            </a:pPr>
            <a:r>
              <a:rPr lang="en-GB" sz="5000"/>
              <a:t>Paper 2: Challenges in the human environment (35%)</a:t>
            </a:r>
          </a:p>
          <a:p>
            <a:pPr marL="0" indent="0">
              <a:buNone/>
            </a:pPr>
            <a:r>
              <a:rPr lang="en-GB" sz="5000"/>
              <a:t>Paper 3: Geographical applications (30%)</a:t>
            </a: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5096996"/>
            <a:ext cx="11651759" cy="1654642"/>
          </a:xfrm>
          <a:prstGeom prst="rect">
            <a:avLst/>
          </a:prstGeom>
          <a:ln>
            <a:solidFill>
              <a:srgbClr val="FFC000"/>
            </a:solidFill>
          </a:ln>
        </p:spPr>
        <p:txBody>
          <a:bodyPr vert="horz" lIns="91440" tIns="45720" rIns="91440" bIns="45720" rtlCol="0" anchor="t">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p>
          <a:p>
            <a:pPr marL="0" indent="0">
              <a:buFont typeface="Arial" panose="020B0604020202020204" pitchFamily="34" charset="0"/>
              <a:buNone/>
            </a:pPr>
            <a:r>
              <a:rPr lang="en-GB" sz="2000"/>
              <a:t>Geographers are the some of the most employable graduates. Geography gives you important skills and knowledge about the world that can be applied to any jobs and geographers go on to do very varied things. With everything happening in the world at the moment, geography has never been more important and a knowledge of the world around us is critical.</a:t>
            </a:r>
          </a:p>
          <a:p>
            <a:pPr marL="0" indent="0">
              <a:buFont typeface="Arial" panose="020B0604020202020204" pitchFamily="34" charset="0"/>
              <a:buNone/>
            </a:pPr>
            <a:r>
              <a:rPr lang="en-GB" sz="2000"/>
              <a:t>Although some of the topics will be familiar from work in KS3, we will be looking at them in much more detail and there will be topics you have not studied before either.</a:t>
            </a:r>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634261" y="864727"/>
            <a:ext cx="5181600" cy="933170"/>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a:t>AQA</a:t>
            </a:r>
          </a:p>
        </p:txBody>
      </p:sp>
    </p:spTree>
    <p:extLst>
      <p:ext uri="{BB962C8B-B14F-4D97-AF65-F5344CB8AC3E}">
        <p14:creationId xmlns:p14="http://schemas.microsoft.com/office/powerpoint/2010/main" val="4150842959"/>
      </p:ext>
    </p:extLst>
  </p:cSld>
  <p:clrMapOvr>
    <a:masterClrMapping/>
  </p:clrMapOvr>
  <mc:AlternateContent xmlns:mc="http://schemas.openxmlformats.org/markup-compatibility/2006" xmlns:p14="http://schemas.microsoft.com/office/powerpoint/2010/main">
    <mc:Choice Requires="p14">
      <p:transition spd="slow" p14:dur="2000" advTm="134067"/>
    </mc:Choice>
    <mc:Fallback xmlns="">
      <p:transition spd="slow" advTm="134067"/>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2" y="106363"/>
            <a:ext cx="11265898" cy="933170"/>
          </a:xfrm>
        </p:spPr>
        <p:txBody>
          <a:bodyPr>
            <a:normAutofit/>
          </a:bodyPr>
          <a:lstStyle/>
          <a:p>
            <a:r>
              <a:rPr lang="en-GB" sz="4000" u="sng"/>
              <a:t>Qualification: GCSE History </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31"/>
            <a:ext cx="5587339" cy="3749570"/>
          </a:xfrm>
          <a:ln>
            <a:solidFill>
              <a:srgbClr val="FFC000"/>
            </a:solidFill>
          </a:ln>
        </p:spPr>
        <p:txBody>
          <a:bodyPr vert="horz" lIns="91440" tIns="45720" rIns="91440" bIns="45720" rtlCol="0" anchor="t">
            <a:noAutofit/>
          </a:bodyPr>
          <a:lstStyle/>
          <a:p>
            <a:pPr marL="0" indent="0">
              <a:buNone/>
            </a:pPr>
            <a:r>
              <a:rPr lang="en-GB" b="1" u="sng"/>
              <a:t>Course content</a:t>
            </a:r>
            <a:endParaRPr lang="en-GB" b="1" u="sng">
              <a:ea typeface="Calibri"/>
              <a:cs typeface="Calibri"/>
            </a:endParaRPr>
          </a:p>
          <a:p>
            <a:pPr marL="0" indent="0">
              <a:buNone/>
            </a:pPr>
            <a:r>
              <a:rPr lang="en-GB" sz="2000" b="1"/>
              <a:t>Paper 1</a:t>
            </a:r>
            <a:endParaRPr lang="en-GB" b="1">
              <a:ea typeface="Calibri"/>
              <a:cs typeface="Calibri"/>
            </a:endParaRPr>
          </a:p>
          <a:p>
            <a:pPr marL="342900" indent="-342900">
              <a:buFont typeface="Wingdings" panose="020B0604020202020204" pitchFamily="34" charset="0"/>
              <a:buChar char="Ø"/>
            </a:pPr>
            <a:r>
              <a:rPr lang="en-GB" sz="2000">
                <a:ea typeface="Calibri"/>
                <a:cs typeface="Calibri"/>
              </a:rPr>
              <a:t>Conflict &amp; Tension, the Inter War Years; 1919 – 1939 </a:t>
            </a:r>
          </a:p>
          <a:p>
            <a:pPr marL="342900" indent="-342900">
              <a:buFont typeface="Wingdings" panose="020B0604020202020204" pitchFamily="34" charset="0"/>
              <a:buChar char="Ø"/>
            </a:pPr>
            <a:r>
              <a:rPr lang="en-GB" sz="2000">
                <a:ea typeface="Calibri"/>
                <a:cs typeface="Calibri"/>
              </a:rPr>
              <a:t>Democracy and Dictatorship; 1890 – 1945 </a:t>
            </a:r>
          </a:p>
          <a:p>
            <a:pPr marL="0" indent="0">
              <a:buNone/>
            </a:pPr>
            <a:endParaRPr lang="en-GB" sz="2000">
              <a:ea typeface="Calibri"/>
              <a:cs typeface="Calibri"/>
            </a:endParaRPr>
          </a:p>
          <a:p>
            <a:pPr marL="0" indent="0">
              <a:buNone/>
            </a:pPr>
            <a:r>
              <a:rPr lang="en-GB" sz="2000" b="1"/>
              <a:t>Paper 2 </a:t>
            </a:r>
            <a:endParaRPr lang="en-GB" b="1">
              <a:ea typeface="Calibri"/>
              <a:cs typeface="Calibri"/>
            </a:endParaRPr>
          </a:p>
          <a:p>
            <a:pPr marL="342900" indent="-342900">
              <a:buFont typeface="Wingdings" panose="020B0604020202020204" pitchFamily="34" charset="0"/>
              <a:buChar char="Ø"/>
            </a:pPr>
            <a:r>
              <a:rPr lang="en-GB" sz="2000"/>
              <a:t>Health and the people; c.1000 – Present Day </a:t>
            </a:r>
            <a:endParaRPr lang="en-GB">
              <a:ea typeface="+mn-lt"/>
              <a:cs typeface="+mn-lt"/>
            </a:endParaRPr>
          </a:p>
          <a:p>
            <a:pPr marL="342900" indent="-342900">
              <a:buFont typeface="Wingdings" panose="020B0604020202020204" pitchFamily="34" charset="0"/>
              <a:buChar char="Ø"/>
            </a:pPr>
            <a:r>
              <a:rPr lang="en-GB" sz="2000">
                <a:ea typeface="+mn-lt"/>
                <a:cs typeface="+mn-lt"/>
              </a:rPr>
              <a:t>Elizabethan England; 1568 – 1603 </a:t>
            </a:r>
            <a:endParaRPr lang="en-GB" sz="2000">
              <a:ea typeface="Calibri" panose="020F0502020204030204"/>
              <a:cs typeface="Calibri" panose="020F0502020204030204"/>
            </a:endParaRPr>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04891" y="2181853"/>
            <a:ext cx="5425109" cy="2655347"/>
          </a:xfrm>
          <a:ln>
            <a:solidFill>
              <a:srgbClr val="FFC000"/>
            </a:solidFill>
          </a:ln>
        </p:spPr>
        <p:txBody>
          <a:bodyPr vert="horz" lIns="91440" tIns="45720" rIns="91440" bIns="45720" rtlCol="0" anchor="t">
            <a:normAutofit fontScale="55000" lnSpcReduction="20000"/>
          </a:bodyPr>
          <a:lstStyle/>
          <a:p>
            <a:pPr marL="0" indent="0">
              <a:buNone/>
            </a:pPr>
            <a:r>
              <a:rPr lang="en-GB" b="1" u="sng" dirty="0"/>
              <a:t>Assessments </a:t>
            </a:r>
            <a:endParaRPr lang="en-GB" b="1" u="sng" dirty="0">
              <a:ea typeface="Calibri"/>
              <a:cs typeface="Calibri"/>
            </a:endParaRPr>
          </a:p>
          <a:p>
            <a:pPr marL="0" indent="0">
              <a:buNone/>
            </a:pPr>
            <a:r>
              <a:rPr lang="en-GB" dirty="0"/>
              <a:t>Your learning will be assessed in two exams – both papers will be sat at the end of Year 11.</a:t>
            </a:r>
            <a:endParaRPr lang="en-GB" dirty="0">
              <a:ea typeface="Calibri"/>
              <a:cs typeface="Calibri"/>
            </a:endParaRPr>
          </a:p>
          <a:p>
            <a:pPr marL="0" indent="0">
              <a:buNone/>
            </a:pPr>
            <a:r>
              <a:rPr lang="en-GB" b="1" dirty="0">
                <a:ea typeface="+mn-lt"/>
                <a:cs typeface="+mn-lt"/>
              </a:rPr>
              <a:t>Paper 1: written exam 2 hours - 50% of the qualification</a:t>
            </a:r>
            <a:endParaRPr lang="en-GB" b="1" dirty="0">
              <a:ea typeface="Calibri"/>
              <a:cs typeface="Calibri"/>
            </a:endParaRPr>
          </a:p>
          <a:p>
            <a:pPr marL="0" indent="0">
              <a:buNone/>
            </a:pPr>
            <a:r>
              <a:rPr lang="en-GB" dirty="0">
                <a:ea typeface="Calibri" panose="020F0502020204030204"/>
                <a:cs typeface="Calibri" panose="020F0502020204030204"/>
              </a:rPr>
              <a:t>Topics examined on Paper 1 - Conflict &amp; Tension, and Democracy and Dictatorship.</a:t>
            </a:r>
          </a:p>
          <a:p>
            <a:pPr marL="0" indent="0">
              <a:buNone/>
            </a:pPr>
            <a:endParaRPr lang="en-GB">
              <a:ea typeface="Calibri" panose="020F0502020204030204"/>
              <a:cs typeface="Calibri" panose="020F0502020204030204"/>
            </a:endParaRPr>
          </a:p>
          <a:p>
            <a:pPr>
              <a:buNone/>
            </a:pPr>
            <a:r>
              <a:rPr lang="en-GB" sz="2900" b="1" dirty="0">
                <a:ea typeface="Calibri" panose="020F0502020204030204"/>
                <a:cs typeface="Calibri" panose="020F0502020204030204"/>
              </a:rPr>
              <a:t>Paper 2: written exam 2 hours - 50% of the qualification</a:t>
            </a:r>
          </a:p>
          <a:p>
            <a:pPr marL="0" indent="0">
              <a:buNone/>
            </a:pPr>
            <a:r>
              <a:rPr lang="en-GB" dirty="0"/>
              <a:t>Topics examined on Paper 2 - Health and the People, and Elizabethan England.</a:t>
            </a:r>
            <a:endParaRPr lang="en-GB">
              <a:ea typeface="Calibri" panose="020F0502020204030204"/>
              <a:cs typeface="Calibri" panose="020F0502020204030204"/>
            </a:endParaRP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4998252"/>
            <a:ext cx="11265898" cy="1753385"/>
          </a:xfrm>
          <a:prstGeom prst="rect">
            <a:avLst/>
          </a:prstGeom>
          <a:ln>
            <a:solidFill>
              <a:srgbClr val="FFC000"/>
            </a:solid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700" b="1" u="sng" dirty="0"/>
              <a:t>Points to note </a:t>
            </a:r>
            <a:br>
              <a:rPr lang="en-GB" sz="1700" b="1" u="sng" dirty="0">
                <a:ea typeface="+mn-lt"/>
                <a:cs typeface="+mn-lt"/>
              </a:rPr>
            </a:br>
            <a:r>
              <a:rPr lang="en-GB" sz="1600" dirty="0">
                <a:ea typeface="+mn-lt"/>
                <a:cs typeface="+mn-lt"/>
              </a:rPr>
              <a:t>Apart from enjoying the course and being more aware of the world around you, GCSE History is a solid basis for many A level subjects. Students who have done well in history often study higher qualifications in subjects such as politics, law, economics, and sociology. History also goes well with subjects such as English and Languages. </a:t>
            </a:r>
            <a:endParaRPr lang="en-GB" sz="1700" u="sng" dirty="0">
              <a:ea typeface="+mn-lt"/>
              <a:cs typeface="+mn-lt"/>
            </a:endParaRPr>
          </a:p>
          <a:p>
            <a:pPr marL="0" indent="0">
              <a:buNone/>
            </a:pPr>
            <a:r>
              <a:rPr lang="en-GB" sz="1600" dirty="0">
                <a:ea typeface="+mn-lt"/>
                <a:cs typeface="+mn-lt"/>
              </a:rPr>
              <a:t>Studying History does not mean you have to become a History teacher! Many careers which welcome a study of History include: the legal profession, politics, publishing, journalism, media, business and commerce, the public sector and the charity and voluntary sectors. Many of the skills you will learn while studying History will be welcomed by employers.</a:t>
            </a:r>
            <a:endParaRPr lang="en-GB" dirty="0"/>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04892" y="1087631"/>
            <a:ext cx="5425108" cy="933170"/>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a:t>AQA</a:t>
            </a:r>
          </a:p>
        </p:txBody>
      </p:sp>
    </p:spTree>
    <p:extLst>
      <p:ext uri="{BB962C8B-B14F-4D97-AF65-F5344CB8AC3E}">
        <p14:creationId xmlns:p14="http://schemas.microsoft.com/office/powerpoint/2010/main" val="3972292725"/>
      </p:ext>
    </p:extLst>
  </p:cSld>
  <p:clrMapOvr>
    <a:masterClrMapping/>
  </p:clrMapOvr>
  <mc:AlternateContent xmlns:mc="http://schemas.openxmlformats.org/markup-compatibility/2006" xmlns:p14="http://schemas.microsoft.com/office/powerpoint/2010/main">
    <mc:Choice Requires="p14">
      <p:transition spd="slow" p14:dur="2000" advTm="226033"/>
    </mc:Choice>
    <mc:Fallback xmlns="">
      <p:transition spd="slow" advTm="226033"/>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267286" y="106363"/>
            <a:ext cx="11162714" cy="933170"/>
          </a:xfrm>
        </p:spPr>
        <p:txBody>
          <a:bodyPr>
            <a:normAutofit/>
          </a:bodyPr>
          <a:lstStyle/>
          <a:p>
            <a:r>
              <a:rPr lang="en-GB" sz="4000" u="sng" dirty="0"/>
              <a:t>Qualification: GCSE Religious Studies </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202562" y="1049351"/>
            <a:ext cx="5654373" cy="1715799"/>
          </a:xfrm>
          <a:ln>
            <a:solidFill>
              <a:srgbClr val="FFC000"/>
            </a:solidFill>
          </a:ln>
        </p:spPr>
        <p:txBody>
          <a:bodyPr vert="horz" lIns="91440" tIns="45720" rIns="91440" bIns="45720" rtlCol="0" anchor="t">
            <a:noAutofit/>
          </a:bodyPr>
          <a:lstStyle/>
          <a:p>
            <a:pPr marL="0" indent="0">
              <a:buNone/>
            </a:pPr>
            <a:r>
              <a:rPr lang="en-GB" sz="1600" b="1" u="sng" dirty="0"/>
              <a:t>Course Content:</a:t>
            </a:r>
            <a:endParaRPr lang="en-GB" sz="1600" dirty="0">
              <a:ea typeface="Calibri"/>
              <a:cs typeface="Calibri"/>
            </a:endParaRPr>
          </a:p>
          <a:p>
            <a:r>
              <a:rPr lang="en-GB" sz="1600" b="1" u="sng" dirty="0"/>
              <a:t>Topic 1 – Beliefs and teachings:</a:t>
            </a:r>
            <a:r>
              <a:rPr lang="en-GB" sz="1600" dirty="0"/>
              <a:t>  Christianity + </a:t>
            </a:r>
            <a:r>
              <a:rPr lang="en-GB" sz="1600"/>
              <a:t>Sikhism</a:t>
            </a:r>
            <a:endParaRPr lang="en-GB" sz="1600">
              <a:ea typeface="Calibri"/>
              <a:cs typeface="Calibri"/>
            </a:endParaRPr>
          </a:p>
          <a:p>
            <a:r>
              <a:rPr lang="en-GB" sz="1600" b="1" u="sng" dirty="0"/>
              <a:t>Topic 2 – Thematic studies: </a:t>
            </a:r>
            <a:endParaRPr lang="en-GB" sz="1600" b="1" u="sng" dirty="0">
              <a:ea typeface="Calibri"/>
              <a:cs typeface="Calibri"/>
            </a:endParaRPr>
          </a:p>
          <a:p>
            <a:pPr lvl="1"/>
            <a:r>
              <a:rPr lang="en-GB" sz="1600" dirty="0"/>
              <a:t>Relationship and Families ,Religion and Life , Peace and Conflict , Crime and Punishment ,</a:t>
            </a:r>
            <a:r>
              <a:rPr lang="en-GB" sz="1600" dirty="0">
                <a:ea typeface="Calibri"/>
                <a:cs typeface="Calibri"/>
              </a:rPr>
              <a:t> Human rights and justice</a:t>
            </a:r>
          </a:p>
          <a:p>
            <a:pPr marL="457200" lvl="1" indent="0">
              <a:buNone/>
            </a:pPr>
            <a:endParaRPr lang="en-GB" sz="1800" dirty="0">
              <a:ea typeface="Calibri"/>
              <a:cs typeface="Calibri"/>
            </a:endParaRPr>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81092" y="2018115"/>
            <a:ext cx="5934075" cy="1480460"/>
          </a:xfrm>
          <a:ln>
            <a:solidFill>
              <a:srgbClr val="FFC000"/>
            </a:solidFill>
          </a:ln>
        </p:spPr>
        <p:txBody>
          <a:bodyPr vert="horz" lIns="91440" tIns="45720" rIns="91440" bIns="45720" rtlCol="0" anchor="t">
            <a:noAutofit/>
          </a:bodyPr>
          <a:lstStyle/>
          <a:p>
            <a:pPr marL="0" indent="0">
              <a:buNone/>
            </a:pPr>
            <a:r>
              <a:rPr lang="en-GB" sz="1800" b="1" dirty="0"/>
              <a:t>Assessment: </a:t>
            </a:r>
            <a:endParaRPr lang="en-GB" sz="1800" b="1" dirty="0">
              <a:ea typeface="Calibri"/>
              <a:cs typeface="Calibri"/>
            </a:endParaRPr>
          </a:p>
          <a:p>
            <a:pPr marL="0" indent="0">
              <a:buNone/>
            </a:pPr>
            <a:r>
              <a:rPr lang="en-GB" sz="1800" dirty="0"/>
              <a:t>100% examination- 2</a:t>
            </a:r>
            <a:r>
              <a:rPr lang="en-GB" sz="1800" b="1" dirty="0"/>
              <a:t> </a:t>
            </a:r>
            <a:r>
              <a:rPr lang="en-GB" sz="1800" dirty="0"/>
              <a:t>exams to be sat at the end of Year 11.</a:t>
            </a:r>
            <a:endParaRPr lang="en-GB" sz="1800" dirty="0">
              <a:ea typeface="Calibri"/>
              <a:cs typeface="Calibri"/>
            </a:endParaRPr>
          </a:p>
          <a:p>
            <a:pPr marL="0" indent="0">
              <a:buNone/>
            </a:pPr>
            <a:r>
              <a:rPr lang="en-GB" sz="1800" b="1" u="sng" dirty="0"/>
              <a:t>Paper 1 </a:t>
            </a:r>
            <a:r>
              <a:rPr lang="en-GB" sz="1800" dirty="0"/>
              <a:t>– The Study of religions – 1 hour 45 Minutes  (50%)</a:t>
            </a:r>
            <a:endParaRPr lang="en-GB" sz="1800" dirty="0">
              <a:ea typeface="Calibri"/>
              <a:cs typeface="Calibri"/>
            </a:endParaRPr>
          </a:p>
          <a:p>
            <a:pPr marL="0" indent="0">
              <a:buNone/>
            </a:pPr>
            <a:r>
              <a:rPr lang="en-GB" sz="1800" b="1" u="sng" dirty="0"/>
              <a:t>Paper 2</a:t>
            </a:r>
            <a:r>
              <a:rPr lang="en-GB" sz="1800" dirty="0"/>
              <a:t> – Thematic studies paper – 1 Hour 45 minutes (50%)</a:t>
            </a:r>
            <a:endParaRPr lang="en-GB" sz="1800" dirty="0">
              <a:ea typeface="Calibri"/>
              <a:cs typeface="Calibri"/>
            </a:endParaRP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202381" y="3512250"/>
            <a:ext cx="11817997" cy="3090819"/>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800" b="1" u="sng" dirty="0"/>
              <a:t>Points to note</a:t>
            </a:r>
          </a:p>
          <a:p>
            <a:pPr>
              <a:buNone/>
            </a:pPr>
            <a:r>
              <a:rPr lang="en-GB" sz="1600" dirty="0">
                <a:latin typeface="Calibri"/>
                <a:ea typeface="Calibri"/>
                <a:cs typeface="Segoe UI"/>
              </a:rPr>
              <a:t>Studying Religious Studies (RS) opens far more doors than many students realise. Because RS builds skills in critical thinking, analysis, empathy, ethics, cultural understanding, communication, and debate, it links to a wide range of college/university courses and career paths.</a:t>
            </a:r>
            <a:endParaRPr lang="en-GB" sz="1600">
              <a:latin typeface="Calibri"/>
              <a:ea typeface="Calibri"/>
              <a:cs typeface="Calibri"/>
            </a:endParaRPr>
          </a:p>
          <a:p>
            <a:pPr>
              <a:buNone/>
            </a:pPr>
            <a:r>
              <a:rPr lang="en-GB" sz="1600" b="1" dirty="0"/>
              <a:t>Courses</a:t>
            </a:r>
            <a:r>
              <a:rPr lang="en-GB" sz="1600" b="1" dirty="0">
                <a:latin typeface="Calibri"/>
                <a:ea typeface="Calibri"/>
                <a:cs typeface="Calibri"/>
              </a:rPr>
              <a:t> RS Can Lead To picking subjects</a:t>
            </a:r>
            <a:r>
              <a:rPr lang="en-GB" sz="1600" dirty="0">
                <a:latin typeface="Calibri"/>
                <a:ea typeface="Calibri"/>
                <a:cs typeface="Calibri"/>
              </a:rPr>
              <a:t> from the Humanities &amp; Social Sciences field, such as ; </a:t>
            </a:r>
            <a:r>
              <a:rPr lang="en-GB" sz="1600" dirty="0">
                <a:latin typeface="Calibri"/>
                <a:ea typeface="Calibri"/>
                <a:cs typeface="Segoe UI"/>
              </a:rPr>
              <a:t>Philosophy History Sociology Anthropology Psychology Politics / International Relations , Classics , Archaeology</a:t>
            </a:r>
            <a:endParaRPr lang="en-GB" sz="1600" dirty="0">
              <a:latin typeface="Calibri"/>
              <a:ea typeface="Calibri"/>
              <a:cs typeface="Calibri"/>
            </a:endParaRPr>
          </a:p>
          <a:p>
            <a:pPr>
              <a:buNone/>
            </a:pPr>
            <a:r>
              <a:rPr lang="en-GB" sz="1600" dirty="0">
                <a:latin typeface="Calibri"/>
                <a:ea typeface="Calibri"/>
                <a:cs typeface="Segoe UI"/>
              </a:rPr>
              <a:t>Studying Religious Studies helps you to access a wide range of courses in college or university —including humanities, law, health and social care, education, politics, and media—because it develops strong skills in critical thinking, ethical reasoning, empathy, and communication. These skills are highly valued in careers such as teaching, social work, counselling, law, policing, journalism, charity work, community engagement, and chaplaincy. RS supports understanding of diverse beliefs and cultures, preparing students for people‑focused, global, and ethical professions</a:t>
            </a:r>
            <a:endParaRPr lang="en-GB" sz="1600">
              <a:latin typeface="Calibri"/>
              <a:ea typeface="Calibri"/>
              <a:cs typeface="Calibri"/>
            </a:endParaRPr>
          </a:p>
          <a:p>
            <a:pPr>
              <a:buNone/>
            </a:pPr>
            <a:endParaRPr lang="en-GB" sz="1800" b="1" dirty="0">
              <a:latin typeface="Segoe UI"/>
              <a:ea typeface="Calibri"/>
              <a:cs typeface="Segoe UI"/>
            </a:endParaRPr>
          </a:p>
          <a:p>
            <a:pPr marL="0" indent="0">
              <a:buNone/>
            </a:pPr>
            <a:endParaRPr lang="en-GB" dirty="0">
              <a:ea typeface="Calibri"/>
              <a:cs typeface="Calibri"/>
            </a:endParaRPr>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52517" y="1030480"/>
            <a:ext cx="5981700" cy="964616"/>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600" b="1" u="sng"/>
              <a:t>Exam Board</a:t>
            </a:r>
          </a:p>
          <a:p>
            <a:pPr marL="0" indent="0">
              <a:buFont typeface="Arial" panose="020B0604020202020204" pitchFamily="34" charset="0"/>
              <a:buNone/>
            </a:pPr>
            <a:r>
              <a:rPr lang="en-GB" sz="1600"/>
              <a:t>AQA</a:t>
            </a:r>
          </a:p>
        </p:txBody>
      </p:sp>
    </p:spTree>
    <p:extLst>
      <p:ext uri="{BB962C8B-B14F-4D97-AF65-F5344CB8AC3E}">
        <p14:creationId xmlns:p14="http://schemas.microsoft.com/office/powerpoint/2010/main" val="187005216"/>
      </p:ext>
    </p:extLst>
  </p:cSld>
  <p:clrMapOvr>
    <a:masterClrMapping/>
  </p:clrMapOvr>
  <mc:AlternateContent xmlns:mc="http://schemas.openxmlformats.org/markup-compatibility/2006" xmlns:p14="http://schemas.microsoft.com/office/powerpoint/2010/main">
    <mc:Choice Requires="p14">
      <p:transition spd="slow" p14:dur="2000" advTm="155537"/>
    </mc:Choice>
    <mc:Fallback xmlns="">
      <p:transition spd="slow" advTm="155537"/>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2339F-C7D5-FFF1-B4D8-81C2E1892E50}"/>
            </a:ext>
          </a:extLst>
        </p:cNvPr>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0ABAC8C5-DC21-A0E2-B53B-01F67E2BA533}"/>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232489" y="-867"/>
            <a:ext cx="6288782" cy="6790482"/>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5E1E61BC-6869-CCFF-9AB6-DD28038685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07782" y="254930"/>
            <a:ext cx="1720114" cy="667763"/>
          </a:xfrm>
          <a:prstGeom prst="rect">
            <a:avLst/>
          </a:prstGeom>
        </p:spPr>
      </p:pic>
      <p:sp>
        <p:nvSpPr>
          <p:cNvPr id="2" name="Title 1">
            <a:extLst>
              <a:ext uri="{FF2B5EF4-FFF2-40B4-BE49-F238E27FC236}">
                <a16:creationId xmlns:a16="http://schemas.microsoft.com/office/drawing/2014/main" id="{9D6D9CB0-3964-0162-FBD2-59B8EE15C0C9}"/>
              </a:ext>
            </a:extLst>
          </p:cNvPr>
          <p:cNvSpPr>
            <a:spLocks noGrp="1"/>
          </p:cNvSpPr>
          <p:nvPr>
            <p:ph type="title"/>
          </p:nvPr>
        </p:nvSpPr>
        <p:spPr>
          <a:xfrm>
            <a:off x="236213" y="86925"/>
            <a:ext cx="10515600" cy="933170"/>
          </a:xfrm>
        </p:spPr>
        <p:txBody>
          <a:bodyPr>
            <a:normAutofit/>
          </a:bodyPr>
          <a:lstStyle/>
          <a:p>
            <a:r>
              <a:rPr lang="en-GB" sz="4000" u="sng" dirty="0"/>
              <a:t>Qualification: </a:t>
            </a:r>
            <a:r>
              <a:rPr lang="en-GB" sz="4000" u="sng"/>
              <a:t>Sociology</a:t>
            </a:r>
          </a:p>
        </p:txBody>
      </p:sp>
      <p:sp>
        <p:nvSpPr>
          <p:cNvPr id="3" name="Content Placeholder 2">
            <a:extLst>
              <a:ext uri="{FF2B5EF4-FFF2-40B4-BE49-F238E27FC236}">
                <a16:creationId xmlns:a16="http://schemas.microsoft.com/office/drawing/2014/main" id="{F8513188-6042-5612-C56F-4CE6FEC5E22A}"/>
              </a:ext>
            </a:extLst>
          </p:cNvPr>
          <p:cNvSpPr>
            <a:spLocks noGrp="1"/>
          </p:cNvSpPr>
          <p:nvPr>
            <p:ph sz="half" idx="1"/>
          </p:nvPr>
        </p:nvSpPr>
        <p:spPr>
          <a:xfrm>
            <a:off x="222718" y="1058323"/>
            <a:ext cx="6120932" cy="3936303"/>
          </a:xfrm>
          <a:ln>
            <a:solidFill>
              <a:srgbClr val="FFC000"/>
            </a:solidFill>
          </a:ln>
        </p:spPr>
        <p:txBody>
          <a:bodyPr vert="horz" lIns="91440" tIns="45720" rIns="91440" bIns="45720" rtlCol="0" anchor="t">
            <a:noAutofit/>
          </a:bodyPr>
          <a:lstStyle/>
          <a:p>
            <a:pPr marL="0" indent="0">
              <a:buNone/>
            </a:pPr>
            <a:r>
              <a:rPr lang="en-GB" sz="1600" b="1" u="sng"/>
              <a:t>Course content</a:t>
            </a:r>
            <a:endParaRPr lang="en-GB" sz="1600" dirty="0">
              <a:ea typeface="Calibri"/>
              <a:cs typeface="Calibri"/>
            </a:endParaRPr>
          </a:p>
          <a:p>
            <a:pPr marL="0" indent="0">
              <a:buNone/>
            </a:pPr>
            <a:r>
              <a:rPr lang="en-GB" sz="1600" dirty="0"/>
              <a:t>Sociologists</a:t>
            </a:r>
            <a:r>
              <a:rPr lang="en-GB" sz="1600" dirty="0">
                <a:ea typeface="Calibri"/>
                <a:cs typeface="Calibri"/>
              </a:rPr>
              <a:t> want to understand the behaviour of people in terms of the social groups they belong to. Sociology is not just common sense as sociologists must provide evidence to support the claims they make. Students will acquire knowledge </a:t>
            </a:r>
            <a:r>
              <a:rPr lang="en-GB" sz="1600" dirty="0">
                <a:ea typeface="+mn-lt"/>
                <a:cs typeface="+mn-lt"/>
              </a:rPr>
              <a:t>and understanding of social issues and changes. </a:t>
            </a:r>
          </a:p>
          <a:p>
            <a:pPr marL="0" indent="0">
              <a:buNone/>
            </a:pPr>
            <a:r>
              <a:rPr lang="en-GB" sz="1600" u="sng">
                <a:ea typeface="+mn-lt"/>
                <a:cs typeface="+mn-lt"/>
              </a:rPr>
              <a:t>The topics studied in Year 10 are:</a:t>
            </a:r>
            <a:endParaRPr lang="en-GB" sz="1600" dirty="0">
              <a:ea typeface="Calibri" panose="020F0502020204030204"/>
              <a:cs typeface="Calibri" panose="020F0502020204030204"/>
            </a:endParaRPr>
          </a:p>
          <a:p>
            <a:pPr>
              <a:buFont typeface="Arial"/>
              <a:buChar char="•"/>
            </a:pPr>
            <a:r>
              <a:rPr lang="en-GB" sz="1600">
                <a:ea typeface="+mn-lt"/>
                <a:cs typeface="+mn-lt"/>
              </a:rPr>
              <a:t>Understanding Social processes - Introduction </a:t>
            </a:r>
            <a:endParaRPr lang="en-GB" sz="1600" dirty="0">
              <a:ea typeface="+mn-lt"/>
              <a:cs typeface="+mn-lt"/>
            </a:endParaRPr>
          </a:p>
          <a:p>
            <a:pPr>
              <a:buFont typeface="Arial"/>
              <a:buChar char="•"/>
            </a:pPr>
            <a:r>
              <a:rPr lang="en-GB" sz="1600">
                <a:ea typeface="+mn-lt"/>
                <a:cs typeface="+mn-lt"/>
              </a:rPr>
              <a:t>Families and Household</a:t>
            </a:r>
            <a:endParaRPr lang="en-GB" sz="1600" dirty="0">
              <a:ea typeface="Calibri"/>
              <a:cs typeface="Calibri"/>
            </a:endParaRPr>
          </a:p>
          <a:p>
            <a:pPr>
              <a:buFont typeface="Arial"/>
              <a:buChar char="•"/>
            </a:pPr>
            <a:r>
              <a:rPr lang="en-GB" sz="1600">
                <a:ea typeface="+mn-lt"/>
                <a:cs typeface="+mn-lt"/>
              </a:rPr>
              <a:t>The Education System</a:t>
            </a:r>
            <a:endParaRPr lang="en-GB" sz="1600" dirty="0">
              <a:ea typeface="Calibri"/>
              <a:cs typeface="Calibri"/>
            </a:endParaRPr>
          </a:p>
          <a:p>
            <a:pPr marL="0" indent="0">
              <a:buNone/>
            </a:pPr>
            <a:r>
              <a:rPr lang="en-GB" sz="1600" u="sng">
                <a:ea typeface="+mn-lt"/>
                <a:cs typeface="+mn-lt"/>
              </a:rPr>
              <a:t>The topics studied in Year 11 are:</a:t>
            </a:r>
            <a:endParaRPr lang="en-GB" sz="1600" dirty="0">
              <a:ea typeface="Calibri" panose="020F0502020204030204"/>
              <a:cs typeface="Calibri" panose="020F0502020204030204"/>
            </a:endParaRPr>
          </a:p>
          <a:p>
            <a:pPr>
              <a:buFont typeface="Arial"/>
              <a:buChar char="•"/>
            </a:pPr>
            <a:r>
              <a:rPr lang="en-GB" sz="1600">
                <a:ea typeface="+mn-lt"/>
                <a:cs typeface="+mn-lt"/>
              </a:rPr>
              <a:t>Social Stratification</a:t>
            </a:r>
            <a:endParaRPr lang="en-GB" sz="1600" dirty="0">
              <a:ea typeface="Calibri"/>
              <a:cs typeface="Calibri"/>
            </a:endParaRPr>
          </a:p>
          <a:p>
            <a:pPr>
              <a:buFont typeface="Arial"/>
              <a:buChar char="•"/>
            </a:pPr>
            <a:r>
              <a:rPr lang="en-GB" sz="1600">
                <a:ea typeface="+mn-lt"/>
                <a:cs typeface="+mn-lt"/>
              </a:rPr>
              <a:t>Crime and Deviance</a:t>
            </a:r>
            <a:endParaRPr lang="en-GB" sz="1600"/>
          </a:p>
          <a:p>
            <a:pPr marL="0" indent="0">
              <a:lnSpc>
                <a:spcPct val="100000"/>
              </a:lnSpc>
              <a:spcBef>
                <a:spcPts val="0"/>
              </a:spcBef>
              <a:buNone/>
            </a:pPr>
            <a:endParaRPr lang="en-GB" sz="1400" b="1" dirty="0">
              <a:ea typeface="Calibri"/>
              <a:cs typeface="Calibri"/>
            </a:endParaRPr>
          </a:p>
          <a:p>
            <a:pPr>
              <a:buNone/>
            </a:pPr>
            <a:endParaRPr lang="en-GB" sz="1300">
              <a:ea typeface="Calibri"/>
              <a:cs typeface="Calibri"/>
            </a:endParaRPr>
          </a:p>
        </p:txBody>
      </p:sp>
      <p:sp>
        <p:nvSpPr>
          <p:cNvPr id="7" name="Content Placeholder 3">
            <a:extLst>
              <a:ext uri="{FF2B5EF4-FFF2-40B4-BE49-F238E27FC236}">
                <a16:creationId xmlns:a16="http://schemas.microsoft.com/office/drawing/2014/main" id="{D86529C4-4859-3354-FAE9-9DBFFB71DF30}"/>
              </a:ext>
            </a:extLst>
          </p:cNvPr>
          <p:cNvSpPr txBox="1">
            <a:spLocks/>
          </p:cNvSpPr>
          <p:nvPr/>
        </p:nvSpPr>
        <p:spPr>
          <a:xfrm>
            <a:off x="164102" y="5277506"/>
            <a:ext cx="11780248" cy="1325563"/>
          </a:xfrm>
          <a:prstGeom prst="rect">
            <a:avLst/>
          </a:prstGeom>
          <a:ln>
            <a:solidFill>
              <a:srgbClr val="FFC000"/>
            </a:solidFill>
          </a:ln>
        </p:spPr>
        <p:txBody>
          <a:bodyPr vert="horz" lIns="91440" tIns="45720" rIns="91440" bIns="45720" rtlCol="0" anchor="t">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endParaRPr lang="en-US"/>
          </a:p>
          <a:p>
            <a:pPr>
              <a:buNone/>
            </a:pPr>
            <a:r>
              <a:rPr lang="en-GB" sz="4000" dirty="0">
                <a:ea typeface="Calibri"/>
                <a:cs typeface="Calibri"/>
              </a:rPr>
              <a:t>Sociology is a subject that allows students to better understand the world around them and we therefore tend to find a variety of students will enjoy this subject. In particular, students who are inquisitive and like talking about contemporary issues and what is going in in society around them will love this subject. The exams in sociology are in written format so it is important that students enjoy subjects with extended writing such as English and History. We also tend to find that this subject works well alongside subjects such as Geography, Drama and Health &amp; Social Care.</a:t>
            </a:r>
            <a:endParaRPr lang="en-GB" sz="4000" dirty="0"/>
          </a:p>
        </p:txBody>
      </p:sp>
      <p:sp>
        <p:nvSpPr>
          <p:cNvPr id="8" name="Content Placeholder 3">
            <a:extLst>
              <a:ext uri="{FF2B5EF4-FFF2-40B4-BE49-F238E27FC236}">
                <a16:creationId xmlns:a16="http://schemas.microsoft.com/office/drawing/2014/main" id="{987F6E70-2508-521E-AA98-EFDBCC607B69}"/>
              </a:ext>
            </a:extLst>
          </p:cNvPr>
          <p:cNvSpPr txBox="1">
            <a:spLocks/>
          </p:cNvSpPr>
          <p:nvPr/>
        </p:nvSpPr>
        <p:spPr>
          <a:xfrm>
            <a:off x="6457950" y="2124581"/>
            <a:ext cx="5486400" cy="2977506"/>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800" b="1" u="sng"/>
              <a:t>Assessments </a:t>
            </a:r>
          </a:p>
          <a:p>
            <a:pPr>
              <a:buNone/>
            </a:pPr>
            <a:endParaRPr lang="en-US" sz="1200" dirty="0">
              <a:ea typeface="Calibri"/>
              <a:cs typeface="Calibri"/>
            </a:endParaRPr>
          </a:p>
          <a:p>
            <a:pPr>
              <a:buNone/>
            </a:pPr>
            <a:r>
              <a:rPr lang="en-GB" sz="1800">
                <a:ea typeface="Calibri" panose="020F0502020204030204"/>
                <a:cs typeface="Calibri" panose="020F0502020204030204"/>
              </a:rPr>
              <a:t>100% examination- 2</a:t>
            </a:r>
            <a:r>
              <a:rPr lang="en-GB" sz="1800" b="1" dirty="0">
                <a:ea typeface="Calibri" panose="020F0502020204030204"/>
                <a:cs typeface="Calibri" panose="020F0502020204030204"/>
              </a:rPr>
              <a:t> </a:t>
            </a:r>
            <a:r>
              <a:rPr lang="en-GB" sz="1800">
                <a:ea typeface="Calibri" panose="020F0502020204030204"/>
                <a:cs typeface="Calibri" panose="020F0502020204030204"/>
              </a:rPr>
              <a:t>exams to be sat at the end of Year 11.</a:t>
            </a:r>
            <a:endParaRPr lang="en-US" sz="1800">
              <a:ea typeface="Calibri" panose="020F0502020204030204"/>
              <a:cs typeface="Calibri" panose="020F0502020204030204"/>
            </a:endParaRPr>
          </a:p>
          <a:p>
            <a:pPr marL="0" indent="0">
              <a:buNone/>
            </a:pPr>
            <a:endParaRPr lang="en-US" sz="1800" dirty="0">
              <a:ea typeface="Calibri" panose="020F0502020204030204"/>
              <a:cs typeface="Calibri" panose="020F0502020204030204"/>
            </a:endParaRPr>
          </a:p>
          <a:p>
            <a:pPr marL="0" indent="0">
              <a:buFont typeface="Arial" panose="020B0604020202020204" pitchFamily="34" charset="0"/>
              <a:buNone/>
            </a:pPr>
            <a:endParaRPr lang="en-GB">
              <a:ea typeface="Calibri" panose="020F0502020204030204"/>
              <a:cs typeface="Calibri" panose="020F0502020204030204"/>
            </a:endParaRPr>
          </a:p>
          <a:p>
            <a:pPr marL="0" indent="0">
              <a:buNone/>
            </a:pPr>
            <a:endParaRPr lang="en-GB">
              <a:ea typeface="Calibri" panose="020F0502020204030204"/>
              <a:cs typeface="Calibri" panose="020F0502020204030204"/>
            </a:endParaRPr>
          </a:p>
          <a:p>
            <a:pPr marL="0" indent="0">
              <a:buNone/>
            </a:pPr>
            <a:endParaRPr lang="en-GB">
              <a:ea typeface="Calibri" panose="020F0502020204030204"/>
              <a:cs typeface="Calibri" panose="020F0502020204030204"/>
            </a:endParaRPr>
          </a:p>
        </p:txBody>
      </p:sp>
      <p:sp>
        <p:nvSpPr>
          <p:cNvPr id="10" name="Content Placeholder 3">
            <a:extLst>
              <a:ext uri="{FF2B5EF4-FFF2-40B4-BE49-F238E27FC236}">
                <a16:creationId xmlns:a16="http://schemas.microsoft.com/office/drawing/2014/main" id="{9BADEDA2-0F2E-CEFC-A31A-3112683EF025}"/>
              </a:ext>
            </a:extLst>
          </p:cNvPr>
          <p:cNvSpPr txBox="1">
            <a:spLocks/>
          </p:cNvSpPr>
          <p:nvPr/>
        </p:nvSpPr>
        <p:spPr>
          <a:xfrm>
            <a:off x="6459793" y="1057052"/>
            <a:ext cx="5484557" cy="933170"/>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None/>
            </a:pPr>
            <a:r>
              <a:rPr lang="en-GB" dirty="0" err="1">
                <a:ea typeface="Calibri"/>
                <a:cs typeface="Calibri"/>
              </a:rPr>
              <a:t>Eduqas</a:t>
            </a:r>
            <a:endParaRPr lang="en-GB" dirty="0" err="1"/>
          </a:p>
        </p:txBody>
      </p:sp>
    </p:spTree>
    <p:extLst>
      <p:ext uri="{BB962C8B-B14F-4D97-AF65-F5344CB8AC3E}">
        <p14:creationId xmlns:p14="http://schemas.microsoft.com/office/powerpoint/2010/main" val="1597952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3">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338328" y="61234"/>
            <a:ext cx="10515600" cy="933170"/>
          </a:xfrm>
        </p:spPr>
        <p:txBody>
          <a:bodyPr>
            <a:normAutofit/>
          </a:bodyPr>
          <a:lstStyle/>
          <a:p>
            <a:r>
              <a:rPr lang="en-GB" sz="4000" u="sng"/>
              <a:t>Qualification: GCSE Art, Craft and Design</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4" y="883715"/>
            <a:ext cx="7748675" cy="4390091"/>
          </a:xfrm>
          <a:ln>
            <a:solidFill>
              <a:srgbClr val="FFC000"/>
            </a:solidFill>
          </a:ln>
        </p:spPr>
        <p:txBody>
          <a:bodyPr vert="horz" lIns="91440" tIns="45720" rIns="91440" bIns="45720" rtlCol="0" anchor="t">
            <a:noAutofit/>
          </a:bodyPr>
          <a:lstStyle/>
          <a:p>
            <a:pPr marL="0" indent="0">
              <a:buNone/>
            </a:pPr>
            <a:r>
              <a:rPr lang="en-GB" sz="2400" b="1" u="sng" dirty="0"/>
              <a:t>Course content</a:t>
            </a:r>
          </a:p>
          <a:p>
            <a:pPr marL="0" indent="0">
              <a:spcBef>
                <a:spcPts val="100"/>
              </a:spcBef>
              <a:buNone/>
            </a:pPr>
            <a:r>
              <a:rPr lang="en-GB" sz="1400" dirty="0">
                <a:ea typeface="+mn-lt"/>
                <a:cs typeface="+mn-lt"/>
              </a:rPr>
              <a:t>Students must explore and create work associated with areas of study from at least two titles listed below.</a:t>
            </a:r>
            <a:endParaRPr lang="en-GB" sz="1400">
              <a:ea typeface="Calibri"/>
              <a:cs typeface="Calibri"/>
            </a:endParaRPr>
          </a:p>
          <a:p>
            <a:pPr>
              <a:spcBef>
                <a:spcPts val="100"/>
              </a:spcBef>
            </a:pPr>
            <a:r>
              <a:rPr lang="en-GB" sz="1400" dirty="0"/>
              <a:t>Fine art: for example drawing, painting, sculpture, installation, photography and the moving image, printmaking, </a:t>
            </a:r>
            <a:endParaRPr lang="en-GB" sz="1400">
              <a:ea typeface="Calibri"/>
              <a:cs typeface="Calibri"/>
            </a:endParaRPr>
          </a:p>
          <a:p>
            <a:pPr>
              <a:spcBef>
                <a:spcPts val="100"/>
              </a:spcBef>
            </a:pPr>
            <a:r>
              <a:rPr lang="en-GB" sz="1400" dirty="0"/>
              <a:t>Graphic communication: for example design for print, advertising and branding, interactive design, (including web, app and game), multi-media, motion graphics, signage and exhibition graphics. </a:t>
            </a:r>
            <a:endParaRPr lang="en-GB" sz="1400">
              <a:ea typeface="Calibri"/>
              <a:cs typeface="Calibri"/>
            </a:endParaRPr>
          </a:p>
          <a:p>
            <a:pPr>
              <a:spcBef>
                <a:spcPts val="100"/>
              </a:spcBef>
            </a:pPr>
            <a:r>
              <a:rPr lang="en-GB" sz="1400" dirty="0"/>
              <a:t>Textile design: for example art textiles, fashion design and illustration, costume design, constructed textiles, printed and dyed textiles, surface pattern, stitched and/or embellished textiles, soft furnishings and/or textiles for interiors, digital textiles.</a:t>
            </a:r>
            <a:endParaRPr lang="en-GB" sz="1400">
              <a:ea typeface="Calibri"/>
              <a:cs typeface="Calibri"/>
            </a:endParaRPr>
          </a:p>
          <a:p>
            <a:pPr>
              <a:spcBef>
                <a:spcPts val="100"/>
              </a:spcBef>
            </a:pPr>
            <a:r>
              <a:rPr lang="en-GB" sz="1400" dirty="0"/>
              <a:t>3D design: for example architectural design, sculpture, ceramics, product design, jewellery and body adornment, interior design, environmental/landscape/garden design, exhibition design, designs for theatre, film and television. </a:t>
            </a:r>
            <a:endParaRPr lang="en-GB" sz="1400">
              <a:ea typeface="Calibri"/>
              <a:cs typeface="Calibri"/>
            </a:endParaRPr>
          </a:p>
          <a:p>
            <a:pPr>
              <a:spcBef>
                <a:spcPts val="100"/>
              </a:spcBef>
            </a:pPr>
            <a:r>
              <a:rPr lang="en-GB" sz="1400" dirty="0"/>
              <a:t>Photography: for example portraiture, location photography, studio photography, documentary photography, photo-journalism, moving image: film, video and animation, fashion photography.</a:t>
            </a:r>
            <a:endParaRPr lang="en-GB" sz="1400">
              <a:ea typeface="Calibri"/>
              <a:cs typeface="Calibri"/>
            </a:endParaRPr>
          </a:p>
          <a:p>
            <a:pPr marL="0" indent="0">
              <a:spcBef>
                <a:spcPts val="100"/>
              </a:spcBef>
              <a:buNone/>
            </a:pPr>
            <a:endParaRPr lang="en-GB" sz="1400" dirty="0">
              <a:ea typeface="+mn-lt"/>
              <a:cs typeface="+mn-lt"/>
            </a:endParaRPr>
          </a:p>
          <a:p>
            <a:pPr marL="0" indent="0">
              <a:spcBef>
                <a:spcPts val="100"/>
              </a:spcBef>
              <a:buNone/>
            </a:pPr>
            <a:r>
              <a:rPr lang="en-GB" sz="1400" dirty="0">
                <a:ea typeface="+mn-lt"/>
                <a:cs typeface="+mn-lt"/>
              </a:rPr>
              <a:t>This title promotes learning across a variety of experiences and through various processes, tools, techniques, materials and resources to generate different kinds of evidence of working and outcomes. Emphasis is on an increased breadth of approach commensurate in demand with the other titles. The context of practice, rather than the breadth of activities and/or range of media employed, determines whether a student’s work can be described as art-based, craft-based and/or design-based</a:t>
            </a:r>
            <a:endParaRPr lang="en-GB" sz="1400">
              <a:ea typeface="Calibri"/>
              <a:cs typeface="Calibri"/>
            </a:endParaRPr>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8076243" y="2446740"/>
            <a:ext cx="3507348" cy="2676811"/>
          </a:xfrm>
          <a:ln>
            <a:solidFill>
              <a:srgbClr val="FFC000"/>
            </a:solidFill>
          </a:ln>
        </p:spPr>
        <p:txBody>
          <a:bodyPr vert="horz" lIns="91440" tIns="45720" rIns="91440" bIns="45720" rtlCol="0" anchor="t">
            <a:normAutofit/>
          </a:bodyPr>
          <a:lstStyle/>
          <a:p>
            <a:pPr marL="0" indent="0">
              <a:buNone/>
            </a:pPr>
            <a:r>
              <a:rPr lang="en-GB" b="1" u="sng"/>
              <a:t>Assessments </a:t>
            </a:r>
          </a:p>
          <a:p>
            <a:pPr>
              <a:spcBef>
                <a:spcPts val="100"/>
              </a:spcBef>
            </a:pPr>
            <a:endParaRPr lang="en-GB" sz="2000"/>
          </a:p>
          <a:p>
            <a:pPr marL="0" indent="0">
              <a:spcBef>
                <a:spcPts val="100"/>
              </a:spcBef>
              <a:buNone/>
            </a:pPr>
            <a:r>
              <a:rPr lang="en-GB" sz="2000"/>
              <a:t>Component 1:  Portfolio: 96 marks (60%)</a:t>
            </a:r>
          </a:p>
          <a:p>
            <a:pPr marL="0" indent="0">
              <a:spcBef>
                <a:spcPts val="100"/>
              </a:spcBef>
              <a:buNone/>
            </a:pPr>
            <a:endParaRPr lang="en-GB" sz="2000"/>
          </a:p>
          <a:p>
            <a:pPr marL="0" indent="0">
              <a:spcBef>
                <a:spcPts val="100"/>
              </a:spcBef>
              <a:buNone/>
            </a:pPr>
            <a:r>
              <a:rPr lang="en-GB" sz="2000"/>
              <a:t>Component 2: Externally set assignment: 96 marks (40%)</a:t>
            </a:r>
            <a:endParaRPr lang="en-GB" sz="3200"/>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74834" y="5277506"/>
            <a:ext cx="11398023" cy="1325563"/>
          </a:xfrm>
          <a:prstGeom prst="rect">
            <a:avLst/>
          </a:prstGeom>
          <a:ln>
            <a:solidFill>
              <a:srgbClr val="FFC000"/>
            </a:solidFill>
          </a:ln>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u="sng" dirty="0"/>
              <a:t>Points to note-</a:t>
            </a:r>
            <a:r>
              <a:rPr lang="en-GB" b="1" dirty="0"/>
              <a:t> </a:t>
            </a:r>
            <a:r>
              <a:rPr lang="en-GB" sz="1300" b="1" dirty="0">
                <a:solidFill>
                  <a:srgbClr val="202124"/>
                </a:solidFill>
              </a:rPr>
              <a:t>A</a:t>
            </a:r>
            <a:r>
              <a:rPr lang="en-GB" sz="1500" b="1" dirty="0">
                <a:solidFill>
                  <a:srgbClr val="202124"/>
                </a:solidFill>
              </a:rPr>
              <a:t>rt</a:t>
            </a:r>
            <a:r>
              <a:rPr lang="en-GB" sz="1500" b="1" dirty="0">
                <a:solidFill>
                  <a:srgbClr val="202124"/>
                </a:solidFill>
                <a:ea typeface="+mn-lt"/>
                <a:cs typeface="+mn-lt"/>
              </a:rPr>
              <a:t> and Design is the most successful subject at the Academy.</a:t>
            </a:r>
            <a:r>
              <a:rPr lang="en-GB" sz="1500" dirty="0">
                <a:solidFill>
                  <a:srgbClr val="202124"/>
                </a:solidFill>
                <a:ea typeface="+mn-lt"/>
                <a:cs typeface="+mn-lt"/>
              </a:rPr>
              <a:t> An Art and Design qualification can lead to a wide range of exciting career opportunities, including f</a:t>
            </a:r>
            <a:r>
              <a:rPr lang="en-GB" sz="1500" i="0" dirty="0">
                <a:solidFill>
                  <a:srgbClr val="202124"/>
                </a:solidFill>
                <a:effectLst/>
                <a:ea typeface="+mn-lt"/>
                <a:cs typeface="+mn-lt"/>
              </a:rPr>
              <a:t>ine </a:t>
            </a:r>
            <a:r>
              <a:rPr lang="en-GB" sz="1500" dirty="0">
                <a:solidFill>
                  <a:srgbClr val="202124"/>
                </a:solidFill>
                <a:ea typeface="+mn-lt"/>
                <a:cs typeface="+mn-lt"/>
              </a:rPr>
              <a:t>artist (creating </a:t>
            </a:r>
            <a:r>
              <a:rPr lang="en-GB" sz="1500" i="0" dirty="0">
                <a:solidFill>
                  <a:srgbClr val="202124"/>
                </a:solidFill>
                <a:effectLst/>
                <a:ea typeface="+mn-lt"/>
                <a:cs typeface="+mn-lt"/>
              </a:rPr>
              <a:t>and </a:t>
            </a:r>
            <a:r>
              <a:rPr lang="en-GB" sz="1500" dirty="0">
                <a:solidFill>
                  <a:srgbClr val="202124"/>
                </a:solidFill>
                <a:ea typeface="+mn-lt"/>
                <a:cs typeface="+mn-lt"/>
              </a:rPr>
              <a:t>selling </a:t>
            </a:r>
            <a:r>
              <a:rPr lang="en-GB" sz="1500" i="0" dirty="0">
                <a:solidFill>
                  <a:srgbClr val="202124"/>
                </a:solidFill>
                <a:effectLst/>
                <a:ea typeface="+mn-lt"/>
                <a:cs typeface="+mn-lt"/>
              </a:rPr>
              <a:t>original artwork</a:t>
            </a:r>
            <a:r>
              <a:rPr lang="en-GB" sz="1500" dirty="0">
                <a:solidFill>
                  <a:srgbClr val="202124"/>
                </a:solidFill>
                <a:ea typeface="+mn-lt"/>
                <a:cs typeface="+mn-lt"/>
              </a:rPr>
              <a:t>), illustrator</a:t>
            </a:r>
            <a:r>
              <a:rPr lang="en-GB" sz="1500" i="0" dirty="0">
                <a:solidFill>
                  <a:srgbClr val="202124"/>
                </a:solidFill>
                <a:effectLst/>
                <a:ea typeface="+mn-lt"/>
                <a:cs typeface="+mn-lt"/>
              </a:rPr>
              <a:t>, graphic designer, photographer, </a:t>
            </a:r>
            <a:r>
              <a:rPr lang="en-GB" sz="1500" dirty="0">
                <a:solidFill>
                  <a:srgbClr val="202124"/>
                </a:solidFill>
                <a:ea typeface="+mn-lt"/>
                <a:cs typeface="+mn-lt"/>
              </a:rPr>
              <a:t>interior </a:t>
            </a:r>
            <a:r>
              <a:rPr lang="en-GB" sz="1500" i="0" dirty="0">
                <a:solidFill>
                  <a:srgbClr val="202124"/>
                </a:solidFill>
                <a:effectLst/>
                <a:ea typeface="+mn-lt"/>
                <a:cs typeface="+mn-lt"/>
              </a:rPr>
              <a:t>designer, furniture designer, art teacher or lecturer, curator</a:t>
            </a:r>
            <a:r>
              <a:rPr lang="en-GB" sz="1500" dirty="0">
                <a:solidFill>
                  <a:srgbClr val="202124"/>
                </a:solidFill>
                <a:ea typeface="+mn-lt"/>
                <a:cs typeface="+mn-lt"/>
              </a:rPr>
              <a:t>,</a:t>
            </a:r>
            <a:r>
              <a:rPr lang="en-GB" sz="1500" i="0" dirty="0">
                <a:solidFill>
                  <a:srgbClr val="202124"/>
                </a:solidFill>
                <a:effectLst/>
                <a:ea typeface="+mn-lt"/>
                <a:cs typeface="+mn-lt"/>
              </a:rPr>
              <a:t> and </a:t>
            </a:r>
            <a:r>
              <a:rPr lang="en-GB" sz="1500" dirty="0">
                <a:solidFill>
                  <a:srgbClr val="202124"/>
                </a:solidFill>
                <a:ea typeface="+mn-lt"/>
                <a:cs typeface="+mn-lt"/>
              </a:rPr>
              <a:t>many other roles within </a:t>
            </a:r>
            <a:r>
              <a:rPr lang="en-GB" sz="1500" i="0" dirty="0">
                <a:solidFill>
                  <a:srgbClr val="202124"/>
                </a:solidFill>
                <a:effectLst/>
                <a:ea typeface="+mn-lt"/>
                <a:cs typeface="+mn-lt"/>
              </a:rPr>
              <a:t>the </a:t>
            </a:r>
            <a:r>
              <a:rPr lang="en-GB" sz="1500" dirty="0">
                <a:solidFill>
                  <a:srgbClr val="202124"/>
                </a:solidFill>
                <a:ea typeface="+mn-lt"/>
                <a:cs typeface="+mn-lt"/>
              </a:rPr>
              <a:t>creative industries. In addition to opening doors to careers </a:t>
            </a:r>
            <a:r>
              <a:rPr lang="en-GB" sz="1500" i="0" dirty="0">
                <a:solidFill>
                  <a:srgbClr val="202124"/>
                </a:solidFill>
                <a:effectLst/>
                <a:ea typeface="+mn-lt"/>
                <a:cs typeface="+mn-lt"/>
              </a:rPr>
              <a:t>in the arts</a:t>
            </a:r>
            <a:r>
              <a:rPr lang="en-GB" sz="1500" dirty="0">
                <a:solidFill>
                  <a:srgbClr val="202124"/>
                </a:solidFill>
                <a:ea typeface="+mn-lt"/>
                <a:cs typeface="+mn-lt"/>
              </a:rPr>
              <a:t>, Art and Design helps students develop valuable transferable skills. These include thinking creatively and “outside the box,” becoming critical and analytical thinkers, collaborating effectively with others, strengthening organisational skills, and developing manual dexterity through the production of detailed and practical work.</a:t>
            </a:r>
            <a:endParaRPr lang="en-GB" sz="1500">
              <a:ea typeface="+mn-lt"/>
              <a:cs typeface="+mn-lt"/>
            </a:endParaRPr>
          </a:p>
          <a:p>
            <a:pPr marL="0" indent="0" algn="l">
              <a:spcBef>
                <a:spcPts val="100"/>
              </a:spcBef>
              <a:buNone/>
            </a:pPr>
            <a:endParaRPr lang="en-GB" sz="1700" i="0" dirty="0">
              <a:solidFill>
                <a:srgbClr val="202124"/>
              </a:solidFill>
              <a:effectLst/>
              <a:ea typeface="Calibri"/>
              <a:cs typeface="Calibri"/>
            </a:endParaRPr>
          </a:p>
          <a:p>
            <a:pPr marL="0" indent="0">
              <a:buFont typeface="Arial" panose="020B0604020202020204" pitchFamily="34" charset="0"/>
              <a:buNone/>
            </a:pPr>
            <a:endParaRPr lang="en-GB" sz="1300" dirty="0">
              <a:ea typeface="Calibri"/>
              <a:cs typeface="Calibri"/>
            </a:endParaRPr>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8076244" y="991040"/>
            <a:ext cx="3507347" cy="1269549"/>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a:t>AQA</a:t>
            </a:r>
          </a:p>
        </p:txBody>
      </p:sp>
    </p:spTree>
    <p:extLst>
      <p:ext uri="{BB962C8B-B14F-4D97-AF65-F5344CB8AC3E}">
        <p14:creationId xmlns:p14="http://schemas.microsoft.com/office/powerpoint/2010/main" val="1523537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75520" y="192740"/>
            <a:ext cx="2152376" cy="729954"/>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2" y="61234"/>
            <a:ext cx="10689826" cy="933170"/>
          </a:xfrm>
        </p:spPr>
        <p:txBody>
          <a:bodyPr>
            <a:normAutofit/>
          </a:bodyPr>
          <a:lstStyle/>
          <a:p>
            <a:r>
              <a:rPr lang="en-GB" sz="4000" u="sng"/>
              <a:t>Qualification: GCSE Art and Design: 3D Design</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30"/>
            <a:ext cx="5587339" cy="4327338"/>
          </a:xfrm>
          <a:ln>
            <a:solidFill>
              <a:srgbClr val="FFC000"/>
            </a:solidFill>
          </a:ln>
        </p:spPr>
        <p:txBody>
          <a:bodyPr>
            <a:normAutofit fontScale="92500" lnSpcReduction="10000"/>
          </a:bodyPr>
          <a:lstStyle/>
          <a:p>
            <a:pPr marL="0" indent="0">
              <a:buNone/>
            </a:pPr>
            <a:r>
              <a:rPr lang="en-GB" b="1" u="sng"/>
              <a:t>Course content</a:t>
            </a:r>
          </a:p>
          <a:p>
            <a:pPr marL="0" indent="0">
              <a:spcBef>
                <a:spcPts val="100"/>
              </a:spcBef>
              <a:buNone/>
            </a:pPr>
            <a:r>
              <a:rPr lang="en-GB" sz="1600"/>
              <a:t>Areas of study In Component 1 and 2 students are required to work in one or more area(s) of three-dimensional design, such as those listed: architectural design, sculpture, ceramics, product design, jewellery and body adornment, interior design, environmental/landscape/garden design, exhibition design, designs for theatre, film and television.</a:t>
            </a:r>
          </a:p>
          <a:p>
            <a:pPr marL="0" indent="0">
              <a:spcBef>
                <a:spcPts val="100"/>
              </a:spcBef>
              <a:buNone/>
            </a:pPr>
            <a:endParaRPr lang="en-GB" sz="1600"/>
          </a:p>
          <a:p>
            <a:pPr marL="0" indent="0">
              <a:spcBef>
                <a:spcPts val="100"/>
              </a:spcBef>
              <a:buNone/>
            </a:pPr>
            <a:r>
              <a:rPr lang="en-GB" sz="1600"/>
              <a:t>Knowledge, understanding and skills:</a:t>
            </a:r>
          </a:p>
          <a:p>
            <a:pPr marL="0" indent="0">
              <a:spcBef>
                <a:spcPts val="100"/>
              </a:spcBef>
              <a:buNone/>
            </a:pPr>
            <a:r>
              <a:rPr lang="en-GB" sz="1600"/>
              <a:t>Students must develop and apply the knowledge, understanding and skills specified above to realise personal intentions relevant to three-dimensional design and their selected area(s) of study. The way sources inspire the development of ideas relevant to three-dimensional design including: how sources relate to historical, contemporary, cultural, social, environmental and creative contexts. How ideas, feelings, forms, and purposes can generate responses that address specific needs be these personal or determined by external factors such as the requirements of an individual client's expectations, needs of an intended audience or details of a specific commission.</a:t>
            </a:r>
            <a:endParaRPr lang="en-GB" sz="1600" b="1" u="sng"/>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04892" y="2446740"/>
            <a:ext cx="5181600" cy="2968228"/>
          </a:xfrm>
          <a:ln>
            <a:solidFill>
              <a:srgbClr val="FFC000"/>
            </a:solidFill>
          </a:ln>
        </p:spPr>
        <p:txBody>
          <a:bodyPr vert="horz" lIns="91440" tIns="45720" rIns="91440" bIns="45720" rtlCol="0" anchor="t">
            <a:normAutofit fontScale="92500" lnSpcReduction="10000"/>
          </a:bodyPr>
          <a:lstStyle/>
          <a:p>
            <a:pPr marL="0" indent="0">
              <a:buNone/>
            </a:pPr>
            <a:r>
              <a:rPr lang="en-GB" b="1" u="sng"/>
              <a:t>Assessments </a:t>
            </a:r>
          </a:p>
          <a:p>
            <a:pPr>
              <a:spcBef>
                <a:spcPts val="100"/>
              </a:spcBef>
            </a:pPr>
            <a:endParaRPr lang="en-GB" sz="2400"/>
          </a:p>
          <a:p>
            <a:pPr marL="0" indent="0">
              <a:spcBef>
                <a:spcPts val="100"/>
              </a:spcBef>
              <a:buNone/>
            </a:pPr>
            <a:r>
              <a:rPr lang="en-GB" sz="2400"/>
              <a:t>Component 1:  Portfolio: 96 marks (60%)</a:t>
            </a:r>
          </a:p>
          <a:p>
            <a:pPr marL="0" indent="0">
              <a:spcBef>
                <a:spcPts val="100"/>
              </a:spcBef>
              <a:buNone/>
            </a:pPr>
            <a:endParaRPr lang="en-GB" sz="2400"/>
          </a:p>
          <a:p>
            <a:pPr marL="0" indent="0">
              <a:spcBef>
                <a:spcPts val="100"/>
              </a:spcBef>
              <a:buNone/>
            </a:pPr>
            <a:r>
              <a:rPr lang="en-GB" sz="2400"/>
              <a:t>Component 2: Externally set assignment: 96 marks (40%)</a:t>
            </a:r>
            <a:endParaRPr lang="en-GB" sz="3600"/>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5508194"/>
            <a:ext cx="11022389" cy="1094875"/>
          </a:xfrm>
          <a:prstGeom prst="rect">
            <a:avLst/>
          </a:prstGeom>
          <a:ln>
            <a:solidFill>
              <a:srgbClr val="FFC000"/>
            </a:solidFill>
          </a:ln>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endParaRPr lang="en-GB" sz="1600" u="sng"/>
          </a:p>
          <a:p>
            <a:pPr marL="0" indent="0">
              <a:buFont typeface="Arial" panose="020B0604020202020204" pitchFamily="34" charset="0"/>
              <a:buNone/>
            </a:pPr>
            <a:r>
              <a:rPr lang="en-GB" sz="1600"/>
              <a:t>3D design is a successful subjects which has been oversubscribed since being adopted as a DT option. </a:t>
            </a:r>
            <a:r>
              <a:rPr lang="en-GB" sz="1600" i="0">
                <a:solidFill>
                  <a:srgbClr val="202124"/>
                </a:solidFill>
                <a:effectLst/>
              </a:rPr>
              <a:t>Popular careers for students with a design and technology qualifications include: fashion designer, tailor, product designer, architect, software engineer, civil engineer, carpenter, engineering all building industry jobs.</a:t>
            </a:r>
            <a:endParaRPr lang="en-GB" sz="1600"/>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04892" y="1087630"/>
            <a:ext cx="5181600" cy="1183691"/>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a:t>AQA</a:t>
            </a:r>
          </a:p>
        </p:txBody>
      </p:sp>
    </p:spTree>
    <p:extLst>
      <p:ext uri="{BB962C8B-B14F-4D97-AF65-F5344CB8AC3E}">
        <p14:creationId xmlns:p14="http://schemas.microsoft.com/office/powerpoint/2010/main" val="21300366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950"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2" y="106363"/>
            <a:ext cx="11265898" cy="933170"/>
          </a:xfrm>
        </p:spPr>
        <p:txBody>
          <a:bodyPr>
            <a:normAutofit/>
          </a:bodyPr>
          <a:lstStyle/>
          <a:p>
            <a:r>
              <a:rPr lang="en-GB" sz="4000" u="sng"/>
              <a:t>Qualification: GCSE Business Studies</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30"/>
            <a:ext cx="5587339" cy="4014457"/>
          </a:xfrm>
          <a:ln>
            <a:solidFill>
              <a:srgbClr val="FFC000"/>
            </a:solidFill>
          </a:ln>
        </p:spPr>
        <p:txBody>
          <a:bodyPr/>
          <a:lstStyle/>
          <a:p>
            <a:pPr marL="0" indent="0">
              <a:buNone/>
            </a:pPr>
            <a:r>
              <a:rPr lang="en-GB" b="1" u="sng"/>
              <a:t>Course content</a:t>
            </a:r>
            <a:endParaRPr lang="en-GB" sz="1900" b="1" u="sng"/>
          </a:p>
          <a:p>
            <a:pPr marR="0" lvl="0" algn="l" defTabSz="914400" rtl="0" eaLnBrk="1" fontAlgn="auto" latinLnBrk="0" hangingPunct="1">
              <a:lnSpc>
                <a:spcPct val="100000"/>
              </a:lnSpc>
              <a:spcBef>
                <a:spcPts val="0"/>
              </a:spcBef>
              <a:spcAft>
                <a:spcPts val="0"/>
              </a:spcAft>
              <a:buClrTx/>
              <a:buSzTx/>
              <a:tabLst/>
              <a:defRPr/>
            </a:pPr>
            <a:r>
              <a:rPr kumimoji="0" lang="en-GB" sz="1900" b="0" i="0" u="none" strike="noStrike" kern="1200" cap="none" spc="0" normalizeH="0" baseline="0" noProof="0">
                <a:ln>
                  <a:noFill/>
                </a:ln>
                <a:solidFill>
                  <a:prstClr val="black"/>
                </a:solidFill>
                <a:effectLst/>
                <a:uLnTx/>
                <a:uFillTx/>
                <a:ea typeface="+mn-ea"/>
                <a:cs typeface="+mn-cs"/>
              </a:rPr>
              <a:t>Enterprise</a:t>
            </a:r>
          </a:p>
          <a:p>
            <a:pPr marR="0" lvl="0" algn="l" defTabSz="914400" rtl="0" eaLnBrk="1" fontAlgn="auto" latinLnBrk="0" hangingPunct="1">
              <a:lnSpc>
                <a:spcPct val="100000"/>
              </a:lnSpc>
              <a:spcBef>
                <a:spcPts val="0"/>
              </a:spcBef>
              <a:spcAft>
                <a:spcPts val="0"/>
              </a:spcAft>
              <a:buClrTx/>
              <a:buSzTx/>
              <a:tabLst/>
              <a:defRPr/>
            </a:pPr>
            <a:r>
              <a:rPr lang="en-GB" sz="1900">
                <a:solidFill>
                  <a:prstClr val="black"/>
                </a:solidFill>
              </a:rPr>
              <a:t>Making the business effective</a:t>
            </a:r>
          </a:p>
          <a:p>
            <a:pPr marR="0" lvl="0" algn="l" defTabSz="914400" rtl="0" eaLnBrk="1" fontAlgn="auto" latinLnBrk="0" hangingPunct="1">
              <a:lnSpc>
                <a:spcPct val="100000"/>
              </a:lnSpc>
              <a:spcBef>
                <a:spcPts val="0"/>
              </a:spcBef>
              <a:spcAft>
                <a:spcPts val="0"/>
              </a:spcAft>
              <a:buClrTx/>
              <a:buSzTx/>
              <a:tabLst/>
              <a:defRPr/>
            </a:pPr>
            <a:r>
              <a:rPr lang="en-GB" sz="1900">
                <a:solidFill>
                  <a:prstClr val="black"/>
                </a:solidFill>
              </a:rPr>
              <a:t>Business plans</a:t>
            </a:r>
          </a:p>
          <a:p>
            <a:pPr marR="0" lvl="0" algn="l" defTabSz="914400" rtl="0" eaLnBrk="1" fontAlgn="auto" latinLnBrk="0" hangingPunct="1">
              <a:lnSpc>
                <a:spcPct val="100000"/>
              </a:lnSpc>
              <a:spcBef>
                <a:spcPts val="0"/>
              </a:spcBef>
              <a:spcAft>
                <a:spcPts val="0"/>
              </a:spcAft>
              <a:buClrTx/>
              <a:buSzTx/>
              <a:tabLst/>
              <a:defRPr/>
            </a:pPr>
            <a:r>
              <a:rPr kumimoji="0" lang="en-GB" sz="1900" b="0" i="0" u="none" strike="noStrike" kern="1200" cap="none" spc="0" normalizeH="0" baseline="0" noProof="0">
                <a:ln>
                  <a:noFill/>
                </a:ln>
                <a:solidFill>
                  <a:prstClr val="black"/>
                </a:solidFill>
                <a:effectLst/>
                <a:uLnTx/>
                <a:uFillTx/>
                <a:ea typeface="+mn-ea"/>
                <a:cs typeface="+mn-cs"/>
              </a:rPr>
              <a:t>External influences</a:t>
            </a:r>
          </a:p>
          <a:p>
            <a:pPr marR="0" lvl="0" algn="l" defTabSz="914400" rtl="0" eaLnBrk="1" fontAlgn="auto" latinLnBrk="0" hangingPunct="1">
              <a:lnSpc>
                <a:spcPct val="100000"/>
              </a:lnSpc>
              <a:spcBef>
                <a:spcPts val="0"/>
              </a:spcBef>
              <a:spcAft>
                <a:spcPts val="0"/>
              </a:spcAft>
              <a:buClrTx/>
              <a:buSzTx/>
              <a:tabLst/>
              <a:defRPr/>
            </a:pPr>
            <a:r>
              <a:rPr lang="en-GB" sz="1900">
                <a:solidFill>
                  <a:prstClr val="black"/>
                </a:solidFill>
              </a:rPr>
              <a:t>Growing the business </a:t>
            </a:r>
          </a:p>
          <a:p>
            <a:pPr marR="0" lvl="0" algn="l" defTabSz="914400" rtl="0" eaLnBrk="1" fontAlgn="auto" latinLnBrk="0" hangingPunct="1">
              <a:lnSpc>
                <a:spcPct val="100000"/>
              </a:lnSpc>
              <a:spcBef>
                <a:spcPts val="0"/>
              </a:spcBef>
              <a:spcAft>
                <a:spcPts val="0"/>
              </a:spcAft>
              <a:buClrTx/>
              <a:buSzTx/>
              <a:tabLst/>
              <a:defRPr/>
            </a:pPr>
            <a:r>
              <a:rPr kumimoji="0" lang="en-GB" sz="1900" b="0" i="0" u="none" strike="noStrike" kern="1200" cap="none" spc="0" normalizeH="0" baseline="0" noProof="0">
                <a:ln>
                  <a:noFill/>
                </a:ln>
                <a:solidFill>
                  <a:prstClr val="black"/>
                </a:solidFill>
                <a:effectLst/>
                <a:uLnTx/>
                <a:uFillTx/>
                <a:ea typeface="+mn-ea"/>
                <a:cs typeface="+mn-cs"/>
              </a:rPr>
              <a:t>Marketing </a:t>
            </a:r>
          </a:p>
          <a:p>
            <a:pPr marR="0" lvl="0" algn="l" defTabSz="914400" rtl="0" eaLnBrk="1" fontAlgn="auto" latinLnBrk="0" hangingPunct="1">
              <a:lnSpc>
                <a:spcPct val="100000"/>
              </a:lnSpc>
              <a:spcBef>
                <a:spcPts val="0"/>
              </a:spcBef>
              <a:spcAft>
                <a:spcPts val="0"/>
              </a:spcAft>
              <a:buClrTx/>
              <a:buSzTx/>
              <a:tabLst/>
              <a:defRPr/>
            </a:pPr>
            <a:r>
              <a:rPr lang="en-GB" sz="1900">
                <a:solidFill>
                  <a:prstClr val="black"/>
                </a:solidFill>
              </a:rPr>
              <a:t>Finance</a:t>
            </a:r>
            <a:endParaRPr kumimoji="0" lang="en-GB" sz="1900" b="0" i="0" u="none" strike="noStrike" kern="1200" cap="none" spc="0" normalizeH="0" baseline="0" noProof="0">
              <a:ln>
                <a:noFill/>
              </a:ln>
              <a:solidFill>
                <a:prstClr val="black"/>
              </a:solidFill>
              <a:effectLst/>
              <a:uLnTx/>
              <a:uFillTx/>
              <a:ea typeface="+mn-ea"/>
              <a:cs typeface="+mn-cs"/>
            </a:endParaRPr>
          </a:p>
          <a:p>
            <a:pPr marR="0" lvl="0" algn="l" defTabSz="914400" rtl="0" eaLnBrk="1" fontAlgn="auto" latinLnBrk="0" hangingPunct="1">
              <a:lnSpc>
                <a:spcPct val="100000"/>
              </a:lnSpc>
              <a:spcBef>
                <a:spcPts val="0"/>
              </a:spcBef>
              <a:spcAft>
                <a:spcPts val="0"/>
              </a:spcAft>
              <a:buClrTx/>
              <a:buSzTx/>
              <a:tabLst/>
              <a:defRPr/>
            </a:pPr>
            <a:r>
              <a:rPr lang="en-GB" sz="1900">
                <a:solidFill>
                  <a:prstClr val="black"/>
                </a:solidFill>
              </a:rPr>
              <a:t>Human Resources</a:t>
            </a:r>
          </a:p>
          <a:p>
            <a:pPr marR="0" lvl="0" algn="l" defTabSz="914400" rtl="0" eaLnBrk="1" fontAlgn="auto" latinLnBrk="0" hangingPunct="1">
              <a:lnSpc>
                <a:spcPct val="100000"/>
              </a:lnSpc>
              <a:spcBef>
                <a:spcPts val="0"/>
              </a:spcBef>
              <a:spcAft>
                <a:spcPts val="0"/>
              </a:spcAft>
              <a:buClrTx/>
              <a:buSzTx/>
              <a:tabLst/>
              <a:defRPr/>
            </a:pPr>
            <a:r>
              <a:rPr kumimoji="0" lang="en-GB" sz="1900" b="0" i="0" u="none" strike="noStrike" kern="1200" cap="none" spc="0" normalizeH="0" baseline="0" noProof="0">
                <a:ln>
                  <a:noFill/>
                </a:ln>
                <a:solidFill>
                  <a:prstClr val="black"/>
                </a:solidFill>
                <a:effectLst/>
                <a:uLnTx/>
                <a:uFillTx/>
                <a:ea typeface="+mn-ea"/>
                <a:cs typeface="+mn-cs"/>
              </a:rPr>
              <a:t>Motivation</a:t>
            </a:r>
          </a:p>
          <a:p>
            <a:pPr marR="0" lvl="0" algn="l" defTabSz="914400" rtl="0" eaLnBrk="1" fontAlgn="auto" latinLnBrk="0" hangingPunct="1">
              <a:lnSpc>
                <a:spcPct val="100000"/>
              </a:lnSpc>
              <a:spcBef>
                <a:spcPts val="0"/>
              </a:spcBef>
              <a:spcAft>
                <a:spcPts val="0"/>
              </a:spcAft>
              <a:buClrTx/>
              <a:buSzTx/>
              <a:tabLst/>
              <a:defRPr/>
            </a:pPr>
            <a:r>
              <a:rPr kumimoji="0" lang="en-GB" sz="1900" b="0" i="0" u="none" strike="noStrike" kern="1200" cap="none" spc="0" normalizeH="0" baseline="0" noProof="0">
                <a:ln>
                  <a:noFill/>
                </a:ln>
                <a:solidFill>
                  <a:prstClr val="black"/>
                </a:solidFill>
                <a:effectLst/>
                <a:uLnTx/>
                <a:uFillTx/>
                <a:ea typeface="+mn-ea"/>
                <a:cs typeface="+mn-cs"/>
              </a:rPr>
              <a:t>Organisational structures</a:t>
            </a:r>
          </a:p>
          <a:p>
            <a:pPr marL="0" indent="0">
              <a:buNone/>
            </a:pPr>
            <a:endParaRPr lang="en-GB" sz="2000"/>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04892" y="2446740"/>
            <a:ext cx="5181600" cy="2655347"/>
          </a:xfrm>
          <a:ln>
            <a:solidFill>
              <a:srgbClr val="FFC000"/>
            </a:solidFill>
          </a:ln>
        </p:spPr>
        <p:txBody>
          <a:bodyPr vert="horz" lIns="91440" tIns="45720" rIns="91440" bIns="45720" rtlCol="0" anchor="t">
            <a:normAutofit/>
          </a:bodyPr>
          <a:lstStyle/>
          <a:p>
            <a:pPr marL="0" indent="0">
              <a:buNone/>
            </a:pPr>
            <a:r>
              <a:rPr lang="en-GB" b="1" u="sng"/>
              <a:t>Assessments </a:t>
            </a:r>
          </a:p>
          <a:p>
            <a:pPr marL="0" indent="0">
              <a:buNone/>
            </a:pPr>
            <a:r>
              <a:rPr lang="en-GB" sz="1900"/>
              <a:t>100% examination. </a:t>
            </a:r>
          </a:p>
          <a:p>
            <a:pPr marL="0" indent="0">
              <a:buNone/>
            </a:pPr>
            <a:r>
              <a:rPr lang="en-GB" sz="1900"/>
              <a:t>Theme 1 paper – 1 hour 45 minutes (50%)</a:t>
            </a:r>
          </a:p>
          <a:p>
            <a:pPr marL="0" indent="0">
              <a:buNone/>
            </a:pPr>
            <a:r>
              <a:rPr lang="en-GB" sz="1900"/>
              <a:t>Theme 2 paper – 1 hour 45 minutes (50%)</a:t>
            </a: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5277506"/>
            <a:ext cx="11022389" cy="1325563"/>
          </a:xfrm>
          <a:prstGeom prst="rect">
            <a:avLst/>
          </a:prstGeom>
          <a:ln>
            <a:solidFill>
              <a:srgbClr val="FFC000"/>
            </a:solidFill>
          </a:ln>
        </p:spPr>
        <p:txBody>
          <a:bodyPr vert="horz" lIns="91440" tIns="45720" rIns="91440" bIns="45720" rtlCol="0" anchor="t">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p>
          <a:p>
            <a:pPr marL="0" indent="0">
              <a:buNone/>
            </a:pPr>
            <a:r>
              <a:rPr kumimoji="0" lang="en-GB" sz="2200" i="0" strike="noStrike" kern="1200" cap="none" spc="0" normalizeH="0" baseline="0" noProof="0">
                <a:ln>
                  <a:noFill/>
                </a:ln>
                <a:solidFill>
                  <a:prstClr val="black"/>
                </a:solidFill>
                <a:effectLst/>
                <a:uLnTx/>
                <a:uFillTx/>
                <a:latin typeface="Calibri" panose="020F0502020204030204"/>
                <a:ea typeface="+mn-ea"/>
                <a:cs typeface="+mn-cs"/>
              </a:rPr>
              <a:t>If you are interested in the world around you, then this could be an option for </a:t>
            </a:r>
            <a:r>
              <a:rPr lang="en-GB" sz="2200">
                <a:solidFill>
                  <a:prstClr val="black"/>
                </a:solidFill>
                <a:latin typeface="Calibri" panose="020F0502020204030204"/>
              </a:rPr>
              <a:t>you. </a:t>
            </a:r>
            <a:r>
              <a:rPr kumimoji="0" lang="en-GB" sz="2200" i="0" strike="noStrike" kern="1200" cap="none" spc="0" normalizeH="0" baseline="0" noProof="0">
                <a:ln>
                  <a:noFill/>
                </a:ln>
                <a:solidFill>
                  <a:prstClr val="black"/>
                </a:solidFill>
                <a:effectLst/>
                <a:uLnTx/>
                <a:uFillTx/>
                <a:latin typeface="Calibri" panose="020F0502020204030204"/>
                <a:ea typeface="+mn-ea"/>
                <a:cs typeface="+mn-cs"/>
              </a:rPr>
              <a:t>This course opens doors into many post 16 and career opportunities, such as: hospitality, accounting, travel and tourism. Furthermore, you will benefit from gaining transferable skills such as problem solving, developing research skills.</a:t>
            </a:r>
          </a:p>
          <a:p>
            <a:pPr marL="0" indent="0">
              <a:buFont typeface="Arial" panose="020B0604020202020204" pitchFamily="34" charset="0"/>
              <a:buNone/>
            </a:pPr>
            <a:endParaRPr lang="en-GB" sz="1800"/>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04892" y="1087630"/>
            <a:ext cx="5181600" cy="1183691"/>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a:t>Edexcel</a:t>
            </a:r>
          </a:p>
        </p:txBody>
      </p:sp>
    </p:spTree>
    <p:extLst>
      <p:ext uri="{BB962C8B-B14F-4D97-AF65-F5344CB8AC3E}">
        <p14:creationId xmlns:p14="http://schemas.microsoft.com/office/powerpoint/2010/main" val="3264294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506436" y="106363"/>
            <a:ext cx="10923563" cy="933170"/>
          </a:xfrm>
        </p:spPr>
        <p:txBody>
          <a:bodyPr>
            <a:normAutofit/>
          </a:bodyPr>
          <a:lstStyle/>
          <a:p>
            <a:r>
              <a:rPr lang="en-GB" sz="4000" u="sng"/>
              <a:t>Headteacher’s Message</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626199" y="1087629"/>
            <a:ext cx="10721567" cy="5664007"/>
          </a:xfrm>
          <a:ln>
            <a:solidFill>
              <a:srgbClr val="FFC000"/>
            </a:solidFill>
          </a:ln>
        </p:spPr>
        <p:txBody>
          <a:bodyPr vert="horz" lIns="91440" tIns="45720" rIns="91440" bIns="45720" rtlCol="0" anchor="t">
            <a:noAutofit/>
          </a:bodyPr>
          <a:lstStyle/>
          <a:p>
            <a:pPr marL="0" indent="0">
              <a:lnSpc>
                <a:spcPct val="150000"/>
              </a:lnSpc>
              <a:buNone/>
            </a:pPr>
            <a:r>
              <a:rPr lang="en-US" sz="1400" dirty="0">
                <a:cs typeface="Calibri"/>
              </a:rPr>
              <a:t>Dear Parents/Carers and Students,</a:t>
            </a:r>
          </a:p>
          <a:p>
            <a:pPr marL="0" indent="0" algn="just">
              <a:lnSpc>
                <a:spcPct val="150000"/>
              </a:lnSpc>
              <a:buNone/>
            </a:pPr>
            <a:r>
              <a:rPr lang="en-US" sz="1400" dirty="0">
                <a:cs typeface="Calibri"/>
              </a:rPr>
              <a:t>The end of Year 9 and the move from Key Stage 3 to Key Stage 4 is an important part of any student's time in education. Making the right decisions for the courses to be studied for the next 2 years will help to shape future career choices, develop further interests and passions and build on knowledge and skills acquired over the last 3 years. </a:t>
            </a:r>
            <a:endParaRPr lang="en-US" sz="1400" dirty="0">
              <a:ea typeface="Calibri"/>
              <a:cs typeface="Calibri"/>
            </a:endParaRPr>
          </a:p>
          <a:p>
            <a:pPr marL="0" indent="0" algn="just">
              <a:lnSpc>
                <a:spcPct val="150000"/>
              </a:lnSpc>
              <a:buNone/>
            </a:pPr>
            <a:r>
              <a:rPr lang="en-US" sz="1400" dirty="0">
                <a:cs typeface="Calibri"/>
              </a:rPr>
              <a:t>This year we are pleased to be able to develop our Key Stage 4 choices to include a variety of different courses covering a wide range of subjects and disciplines. Over the next 5 weeks Year 9 students will be provided with different assemblies, lessons and information to enable them with </a:t>
            </a:r>
            <a:r>
              <a:rPr lang="en-US" sz="1400">
                <a:cs typeface="Calibri"/>
              </a:rPr>
              <a:t>your support to make the right course choices ahead of starting Year 10 in September 2026. </a:t>
            </a:r>
            <a:endParaRPr lang="en-US" sz="1400">
              <a:ea typeface="Calibri"/>
              <a:cs typeface="Calibri"/>
            </a:endParaRPr>
          </a:p>
          <a:p>
            <a:pPr marL="0" indent="0" algn="just">
              <a:lnSpc>
                <a:spcPct val="150000"/>
              </a:lnSpc>
              <a:buNone/>
            </a:pPr>
            <a:r>
              <a:rPr lang="en-US" sz="1400" dirty="0">
                <a:cs typeface="Calibri"/>
              </a:rPr>
              <a:t>We will provide 1-1 guidance interviews to discuss the choices and potential combinations, as well as discuss how courses picked now can help support further study or career choices in the future. </a:t>
            </a:r>
            <a:endParaRPr lang="en-US" sz="1400" dirty="0">
              <a:ea typeface="Calibri"/>
              <a:cs typeface="Calibri"/>
            </a:endParaRPr>
          </a:p>
          <a:p>
            <a:pPr marL="0" indent="0" algn="just">
              <a:lnSpc>
                <a:spcPct val="150000"/>
              </a:lnSpc>
              <a:buNone/>
            </a:pPr>
            <a:r>
              <a:rPr lang="en-US" sz="1400">
                <a:cs typeface="Calibri"/>
              </a:rPr>
              <a:t>The journey towards the summer of 2028 begins today by making the right choices for future study. </a:t>
            </a:r>
            <a:endParaRPr lang="en-US" sz="1400">
              <a:ea typeface="Calibri"/>
              <a:cs typeface="Calibri"/>
            </a:endParaRPr>
          </a:p>
          <a:p>
            <a:pPr marL="0" indent="0" algn="just">
              <a:lnSpc>
                <a:spcPct val="150000"/>
              </a:lnSpc>
              <a:buNone/>
            </a:pPr>
            <a:r>
              <a:rPr lang="en-US" sz="1400" dirty="0">
                <a:cs typeface="Calibri"/>
              </a:rPr>
              <a:t>Mr. J Henshaw</a:t>
            </a:r>
            <a:endParaRPr lang="en-US" sz="1400" dirty="0">
              <a:ea typeface="Calibri"/>
              <a:cs typeface="Calibri"/>
            </a:endParaRPr>
          </a:p>
          <a:p>
            <a:pPr marL="0" indent="0">
              <a:buNone/>
            </a:pPr>
            <a:r>
              <a:rPr lang="en-US" sz="1400" dirty="0">
                <a:cs typeface="Calibri"/>
              </a:rPr>
              <a:t>Headteacher</a:t>
            </a:r>
            <a:endParaRPr lang="en-US" sz="1400" dirty="0">
              <a:ea typeface="Calibri"/>
              <a:cs typeface="Calibri"/>
            </a:endParaRPr>
          </a:p>
          <a:p>
            <a:pPr marL="0" indent="0">
              <a:buNone/>
            </a:pPr>
            <a:endParaRPr lang="en-US" sz="1400" dirty="0">
              <a:cs typeface="Calibri"/>
            </a:endParaRPr>
          </a:p>
          <a:p>
            <a:pPr marL="0" indent="0">
              <a:buNone/>
            </a:pPr>
            <a:endParaRPr lang="en-US" sz="1400" dirty="0">
              <a:cs typeface="Calibri"/>
            </a:endParaRPr>
          </a:p>
        </p:txBody>
      </p:sp>
      <p:pic>
        <p:nvPicPr>
          <p:cNvPr id="15" name="Picture 14" descr="Text Box">
            <a:extLst>
              <a:ext uri="{FF2B5EF4-FFF2-40B4-BE49-F238E27FC236}">
                <a16:creationId xmlns:a16="http://schemas.microsoft.com/office/drawing/2014/main" id="{666107E3-AC2C-BF25-032D-3207372296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4854" y="5919969"/>
            <a:ext cx="2593853" cy="676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0760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708BD-B06A-94F9-6FEE-2DC1A51A5E8A}"/>
            </a:ext>
          </a:extLst>
        </p:cNvPr>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BFCE16F7-0DE7-9507-BEEF-73495B2341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EA909AC5-F300-73F5-E7A7-182F0C80A1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07782" y="254930"/>
            <a:ext cx="1720114" cy="667763"/>
          </a:xfrm>
          <a:prstGeom prst="rect">
            <a:avLst/>
          </a:prstGeom>
        </p:spPr>
      </p:pic>
      <p:sp>
        <p:nvSpPr>
          <p:cNvPr id="2" name="Title 1">
            <a:extLst>
              <a:ext uri="{FF2B5EF4-FFF2-40B4-BE49-F238E27FC236}">
                <a16:creationId xmlns:a16="http://schemas.microsoft.com/office/drawing/2014/main" id="{F1049681-6ACE-FF37-F15B-4972517FA99B}"/>
              </a:ext>
            </a:extLst>
          </p:cNvPr>
          <p:cNvSpPr>
            <a:spLocks noGrp="1"/>
          </p:cNvSpPr>
          <p:nvPr>
            <p:ph type="title"/>
          </p:nvPr>
        </p:nvSpPr>
        <p:spPr>
          <a:xfrm>
            <a:off x="236213" y="86925"/>
            <a:ext cx="10515600" cy="933170"/>
          </a:xfrm>
        </p:spPr>
        <p:txBody>
          <a:bodyPr>
            <a:normAutofit/>
          </a:bodyPr>
          <a:lstStyle/>
          <a:p>
            <a:r>
              <a:rPr lang="en-GB" sz="4000" u="sng" err="1"/>
              <a:t>Qualification:</a:t>
            </a:r>
            <a:r>
              <a:rPr lang="en-GB" sz="2400" err="1"/>
              <a:t>WJEC</a:t>
            </a:r>
            <a:r>
              <a:rPr lang="en-GB" sz="2400"/>
              <a:t> </a:t>
            </a:r>
            <a:r>
              <a:rPr lang="en-GB" sz="2800"/>
              <a:t>Level 1/2 Vocational Award in Performing Arts</a:t>
            </a:r>
            <a:endParaRPr lang="en-GB" sz="4000" u="sng"/>
          </a:p>
        </p:txBody>
      </p:sp>
      <p:sp>
        <p:nvSpPr>
          <p:cNvPr id="3" name="Content Placeholder 2">
            <a:extLst>
              <a:ext uri="{FF2B5EF4-FFF2-40B4-BE49-F238E27FC236}">
                <a16:creationId xmlns:a16="http://schemas.microsoft.com/office/drawing/2014/main" id="{947CBDCB-76CF-533A-08C1-ECA37A1CF9B6}"/>
              </a:ext>
            </a:extLst>
          </p:cNvPr>
          <p:cNvSpPr>
            <a:spLocks noGrp="1"/>
          </p:cNvSpPr>
          <p:nvPr>
            <p:ph sz="half" idx="1"/>
          </p:nvPr>
        </p:nvSpPr>
        <p:spPr>
          <a:xfrm>
            <a:off x="164103" y="1087630"/>
            <a:ext cx="6179547" cy="4014457"/>
          </a:xfrm>
          <a:ln>
            <a:solidFill>
              <a:srgbClr val="FFC000"/>
            </a:solidFill>
          </a:ln>
        </p:spPr>
        <p:txBody>
          <a:bodyPr vert="horz" lIns="91440" tIns="45720" rIns="91440" bIns="45720" rtlCol="0" anchor="t">
            <a:noAutofit/>
          </a:bodyPr>
          <a:lstStyle/>
          <a:p>
            <a:pPr marL="0" indent="0">
              <a:buNone/>
            </a:pPr>
            <a:r>
              <a:rPr lang="en-GB" sz="1400" b="1" u="sng" dirty="0"/>
              <a:t>Course content</a:t>
            </a:r>
          </a:p>
          <a:p>
            <a:pPr algn="just">
              <a:buNone/>
            </a:pPr>
            <a:r>
              <a:rPr lang="en-GB" sz="1550" b="1" dirty="0">
                <a:ea typeface="Calibri"/>
                <a:cs typeface="Calibri"/>
              </a:rPr>
              <a:t>Unit 1 – Performing</a:t>
            </a:r>
          </a:p>
          <a:p>
            <a:pPr algn="just">
              <a:buNone/>
            </a:pPr>
            <a:r>
              <a:rPr lang="en-GB" sz="1550" b="1" dirty="0">
                <a:ea typeface="Calibri"/>
                <a:cs typeface="Calibri"/>
              </a:rPr>
              <a:t> </a:t>
            </a:r>
            <a:r>
              <a:rPr lang="en-GB" sz="1550" dirty="0">
                <a:ea typeface="Calibri"/>
                <a:cs typeface="Calibri"/>
              </a:rPr>
              <a:t>Gain knowledge and understanding of the skills and techniques needed to reproduce an existing piece of professional work. </a:t>
            </a:r>
            <a:endParaRPr lang="en-GB" dirty="0"/>
          </a:p>
          <a:p>
            <a:pPr algn="just">
              <a:buNone/>
            </a:pPr>
            <a:r>
              <a:rPr lang="en-GB" sz="1550" b="1" dirty="0">
                <a:ea typeface="Calibri"/>
                <a:cs typeface="Calibri"/>
              </a:rPr>
              <a:t>Unit 2 – Creating</a:t>
            </a:r>
          </a:p>
          <a:p>
            <a:pPr algn="just">
              <a:buNone/>
            </a:pPr>
            <a:r>
              <a:rPr lang="en-GB" sz="1550" dirty="0">
                <a:ea typeface="Calibri"/>
                <a:cs typeface="Calibri"/>
              </a:rPr>
              <a:t>Gain, develop and demonstrate knowledge and understanding of the skills and techniques needed to create and refine original work (devising) in the performing arts (Music or Drama)  </a:t>
            </a:r>
            <a:endParaRPr lang="en-GB" dirty="0"/>
          </a:p>
          <a:p>
            <a:pPr algn="just">
              <a:buNone/>
            </a:pPr>
            <a:r>
              <a:rPr lang="en-GB" sz="1550" b="1" dirty="0">
                <a:ea typeface="Calibri"/>
                <a:cs typeface="Calibri"/>
              </a:rPr>
              <a:t>Unit 3 – Performing Arts in Practice</a:t>
            </a:r>
          </a:p>
          <a:p>
            <a:pPr algn="just">
              <a:buNone/>
            </a:pPr>
            <a:r>
              <a:rPr lang="en-GB" sz="1550" dirty="0">
                <a:ea typeface="Calibri"/>
                <a:cs typeface="Calibri"/>
              </a:rPr>
              <a:t>Explore areas of the performing arts that need to be considered when responding to an industry commission. Draw on your knowledge of the skills and techniques needed to reproduce an existing piece of professional/published work. </a:t>
            </a:r>
            <a:endParaRPr lang="en-GB"/>
          </a:p>
          <a:p>
            <a:pPr marL="0" indent="0">
              <a:buNone/>
            </a:pPr>
            <a:endParaRPr lang="en-GB" sz="1400" b="1" u="sng">
              <a:ea typeface="Calibri"/>
              <a:cs typeface="Calibri"/>
            </a:endParaRPr>
          </a:p>
        </p:txBody>
      </p:sp>
      <p:sp>
        <p:nvSpPr>
          <p:cNvPr id="7" name="Content Placeholder 3">
            <a:extLst>
              <a:ext uri="{FF2B5EF4-FFF2-40B4-BE49-F238E27FC236}">
                <a16:creationId xmlns:a16="http://schemas.microsoft.com/office/drawing/2014/main" id="{EB6FBD4D-3DAB-C881-E2BA-0CFDA1706022}"/>
              </a:ext>
            </a:extLst>
          </p:cNvPr>
          <p:cNvSpPr txBox="1">
            <a:spLocks/>
          </p:cNvSpPr>
          <p:nvPr/>
        </p:nvSpPr>
        <p:spPr>
          <a:xfrm>
            <a:off x="164102" y="5277506"/>
            <a:ext cx="11780248" cy="1325563"/>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dirty="0"/>
              <a:t>Points to note:</a:t>
            </a:r>
          </a:p>
          <a:p>
            <a:pPr algn="just">
              <a:buNone/>
            </a:pPr>
            <a:r>
              <a:rPr lang="en-GB" sz="1100" dirty="0">
                <a:ea typeface="Calibri"/>
                <a:cs typeface="Calibri"/>
              </a:rPr>
              <a:t>On this course you can specialise in, Drama, Music or Musical Theatre, there is even the option to do a mixture of all three! So, if you enjoy any  of these subjects, then this is the course for you.</a:t>
            </a:r>
          </a:p>
          <a:p>
            <a:pPr algn="just">
              <a:buNone/>
            </a:pPr>
            <a:r>
              <a:rPr lang="en-GB" sz="1100" dirty="0">
                <a:ea typeface="Calibri"/>
                <a:cs typeface="Calibri"/>
              </a:rPr>
              <a:t>This course will help you to develop a vast array of</a:t>
            </a:r>
            <a:r>
              <a:rPr lang="en-GB" sz="1100" b="1" u="sng" dirty="0">
                <a:ea typeface="Calibri"/>
                <a:cs typeface="Calibri"/>
              </a:rPr>
              <a:t> transferrable skills</a:t>
            </a:r>
            <a:r>
              <a:rPr lang="en-GB" sz="1100" dirty="0">
                <a:ea typeface="Calibri"/>
                <a:cs typeface="Calibri"/>
              </a:rPr>
              <a:t> such as collaboration, confidence and communication, which will benefit you in any career path you choose.  </a:t>
            </a:r>
            <a:endParaRPr lang="en-GB" dirty="0">
              <a:ea typeface="Calibri"/>
              <a:cs typeface="Calibri"/>
            </a:endParaRPr>
          </a:p>
          <a:p>
            <a:pPr algn="just">
              <a:buNone/>
            </a:pPr>
            <a:r>
              <a:rPr lang="en-GB" sz="1100" dirty="0">
                <a:ea typeface="Calibri"/>
                <a:cs typeface="Calibri"/>
              </a:rPr>
              <a:t>If you decide to go on to further study of the Performing Arts, you could progress to a Level 3 programme, such as A Levels, a T Level or a BTEC National.</a:t>
            </a:r>
          </a:p>
          <a:p>
            <a:pPr marL="0" indent="0">
              <a:buNone/>
            </a:pPr>
            <a:endParaRPr lang="en-GB" b="1">
              <a:ea typeface="Calibri"/>
              <a:cs typeface="Calibri"/>
            </a:endParaRPr>
          </a:p>
        </p:txBody>
      </p:sp>
      <p:sp>
        <p:nvSpPr>
          <p:cNvPr id="8" name="Content Placeholder 3">
            <a:extLst>
              <a:ext uri="{FF2B5EF4-FFF2-40B4-BE49-F238E27FC236}">
                <a16:creationId xmlns:a16="http://schemas.microsoft.com/office/drawing/2014/main" id="{224D42EC-C5FC-0E83-140A-1BC1C3D10283}"/>
              </a:ext>
            </a:extLst>
          </p:cNvPr>
          <p:cNvSpPr txBox="1">
            <a:spLocks/>
          </p:cNvSpPr>
          <p:nvPr/>
        </p:nvSpPr>
        <p:spPr>
          <a:xfrm>
            <a:off x="6457950" y="2124581"/>
            <a:ext cx="5486400" cy="2977506"/>
          </a:xfrm>
          <a:prstGeom prst="rect">
            <a:avLst/>
          </a:prstGeom>
          <a:ln>
            <a:solidFill>
              <a:srgbClr val="FFC000"/>
            </a:solidFill>
          </a:ln>
        </p:spPr>
        <p:txBody>
          <a:bodyPr vert="horz" lIns="91440" tIns="45720" rIns="91440" bIns="45720" rtlCol="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800" b="1" u="sng" dirty="0"/>
              <a:t>Assessments </a:t>
            </a:r>
          </a:p>
          <a:p>
            <a:pPr>
              <a:buNone/>
            </a:pPr>
            <a:r>
              <a:rPr lang="en-GB" sz="1800" b="1" u="sng" dirty="0"/>
              <a:t>Internal: </a:t>
            </a:r>
            <a:endParaRPr lang="en-GB" dirty="0"/>
          </a:p>
          <a:p>
            <a:pPr>
              <a:buNone/>
            </a:pPr>
            <a:r>
              <a:rPr lang="en-GB" sz="1800" b="1" dirty="0"/>
              <a:t>Unit 1: </a:t>
            </a:r>
            <a:r>
              <a:rPr lang="en-GB" sz="1800" dirty="0"/>
              <a:t>Performing (30%)</a:t>
            </a:r>
            <a:endParaRPr lang="en-GB" dirty="0"/>
          </a:p>
          <a:p>
            <a:pPr algn="just">
              <a:buNone/>
            </a:pPr>
            <a:r>
              <a:rPr lang="en-GB" sz="1800" b="1" dirty="0"/>
              <a:t>Unit 2: </a:t>
            </a:r>
            <a:r>
              <a:rPr lang="en-GB" sz="1800" dirty="0"/>
              <a:t>Creating (30%)</a:t>
            </a:r>
            <a:endParaRPr lang="en-GB" dirty="0"/>
          </a:p>
          <a:p>
            <a:pPr algn="just">
              <a:buNone/>
            </a:pPr>
            <a:r>
              <a:rPr lang="en-GB" sz="1800" b="1" u="sng" dirty="0"/>
              <a:t>External</a:t>
            </a:r>
            <a:r>
              <a:rPr lang="en-GB" sz="1800" dirty="0"/>
              <a:t>:</a:t>
            </a:r>
            <a:endParaRPr lang="en-GB" sz="1800" dirty="0">
              <a:ea typeface="Calibri"/>
              <a:cs typeface="Calibri"/>
            </a:endParaRPr>
          </a:p>
          <a:p>
            <a:pPr algn="just">
              <a:buNone/>
            </a:pPr>
            <a:r>
              <a:rPr lang="en-GB" sz="1800" b="1" dirty="0"/>
              <a:t>Unit 3:</a:t>
            </a:r>
            <a:r>
              <a:rPr lang="en-GB" sz="1800" dirty="0"/>
              <a:t> Performing Arts in Practice (40%)</a:t>
            </a:r>
            <a:endParaRPr lang="en-GB" dirty="0"/>
          </a:p>
          <a:p>
            <a:pPr algn="just">
              <a:buNone/>
            </a:pPr>
            <a:r>
              <a:rPr lang="en-GB" sz="1800" dirty="0"/>
              <a:t>The evidence required for all three components is a</a:t>
            </a:r>
            <a:endParaRPr lang="en-GB" dirty="0"/>
          </a:p>
          <a:p>
            <a:pPr algn="just">
              <a:buNone/>
            </a:pPr>
            <a:r>
              <a:rPr lang="en-GB" sz="1800" dirty="0"/>
              <a:t>mix between written coursework and practical workshops, </a:t>
            </a:r>
            <a:endParaRPr lang="en-GB" dirty="0"/>
          </a:p>
          <a:p>
            <a:pPr algn="just">
              <a:buNone/>
            </a:pPr>
            <a:r>
              <a:rPr lang="en-GB" sz="1800" dirty="0"/>
              <a:t>rehearsals or performances.</a:t>
            </a:r>
            <a:endParaRPr lang="en-GB" dirty="0">
              <a:ea typeface="Calibri" panose="020F0502020204030204"/>
              <a:cs typeface="Calibri" panose="020F0502020204030204"/>
            </a:endParaRPr>
          </a:p>
        </p:txBody>
      </p:sp>
      <p:sp>
        <p:nvSpPr>
          <p:cNvPr id="10" name="Content Placeholder 3">
            <a:extLst>
              <a:ext uri="{FF2B5EF4-FFF2-40B4-BE49-F238E27FC236}">
                <a16:creationId xmlns:a16="http://schemas.microsoft.com/office/drawing/2014/main" id="{812DA8EB-B4C9-B447-94FD-B8D3D94AFE56}"/>
              </a:ext>
            </a:extLst>
          </p:cNvPr>
          <p:cNvSpPr txBox="1">
            <a:spLocks/>
          </p:cNvSpPr>
          <p:nvPr/>
        </p:nvSpPr>
        <p:spPr>
          <a:xfrm>
            <a:off x="6459793" y="1057052"/>
            <a:ext cx="5484557" cy="933170"/>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b="1">
                <a:ea typeface="Calibri"/>
                <a:cs typeface="Calibri"/>
              </a:rPr>
              <a:t>WJEC</a:t>
            </a:r>
          </a:p>
          <a:p>
            <a:pPr marL="0" indent="0">
              <a:buNone/>
            </a:pPr>
            <a:endParaRPr lang="en-GB">
              <a:ea typeface="Calibri" panose="020F0502020204030204"/>
              <a:cs typeface="Calibri" panose="020F0502020204030204"/>
            </a:endParaRPr>
          </a:p>
        </p:txBody>
      </p:sp>
    </p:spTree>
    <p:extLst>
      <p:ext uri="{BB962C8B-B14F-4D97-AF65-F5344CB8AC3E}">
        <p14:creationId xmlns:p14="http://schemas.microsoft.com/office/powerpoint/2010/main" val="23765538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100CA-1F31-DA68-9507-17B32CD682FC}"/>
            </a:ext>
          </a:extLst>
        </p:cNvPr>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E0521AD1-CF05-600E-2E5B-CF838B7042D4}"/>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7FB01376-66D5-00FA-6696-795FE8E7FE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07782" y="254930"/>
            <a:ext cx="1720114" cy="667763"/>
          </a:xfrm>
          <a:prstGeom prst="rect">
            <a:avLst/>
          </a:prstGeom>
        </p:spPr>
      </p:pic>
      <p:sp>
        <p:nvSpPr>
          <p:cNvPr id="2" name="Title 1">
            <a:extLst>
              <a:ext uri="{FF2B5EF4-FFF2-40B4-BE49-F238E27FC236}">
                <a16:creationId xmlns:a16="http://schemas.microsoft.com/office/drawing/2014/main" id="{04D24560-12B0-085F-7098-F1CDEED681E5}"/>
              </a:ext>
            </a:extLst>
          </p:cNvPr>
          <p:cNvSpPr>
            <a:spLocks noGrp="1"/>
          </p:cNvSpPr>
          <p:nvPr>
            <p:ph type="title"/>
          </p:nvPr>
        </p:nvSpPr>
        <p:spPr>
          <a:xfrm>
            <a:off x="236213" y="86925"/>
            <a:ext cx="10515600" cy="933170"/>
          </a:xfrm>
        </p:spPr>
        <p:txBody>
          <a:bodyPr>
            <a:normAutofit/>
          </a:bodyPr>
          <a:lstStyle/>
          <a:p>
            <a:r>
              <a:rPr lang="en-GB" sz="4000" u="sng"/>
              <a:t>Qualification: GCSE Film Studies</a:t>
            </a:r>
          </a:p>
        </p:txBody>
      </p:sp>
      <p:sp>
        <p:nvSpPr>
          <p:cNvPr id="3" name="Content Placeholder 2">
            <a:extLst>
              <a:ext uri="{FF2B5EF4-FFF2-40B4-BE49-F238E27FC236}">
                <a16:creationId xmlns:a16="http://schemas.microsoft.com/office/drawing/2014/main" id="{BB309185-65BD-A507-A9BB-B4408DBE5E15}"/>
              </a:ext>
            </a:extLst>
          </p:cNvPr>
          <p:cNvSpPr>
            <a:spLocks noGrp="1"/>
          </p:cNvSpPr>
          <p:nvPr>
            <p:ph sz="half" idx="1"/>
          </p:nvPr>
        </p:nvSpPr>
        <p:spPr>
          <a:xfrm>
            <a:off x="164103" y="1087630"/>
            <a:ext cx="6179547" cy="4014457"/>
          </a:xfrm>
          <a:ln>
            <a:solidFill>
              <a:srgbClr val="FFC000"/>
            </a:solidFill>
          </a:ln>
        </p:spPr>
        <p:txBody>
          <a:bodyPr vert="horz" lIns="91440" tIns="45720" rIns="91440" bIns="45720" rtlCol="0" anchor="t">
            <a:noAutofit/>
          </a:bodyPr>
          <a:lstStyle/>
          <a:p>
            <a:pPr marL="0" indent="0">
              <a:buNone/>
            </a:pPr>
            <a:r>
              <a:rPr lang="en-GB" sz="1400" b="1" u="sng" dirty="0"/>
              <a:t>Course content</a:t>
            </a:r>
          </a:p>
          <a:p>
            <a:pPr>
              <a:buNone/>
            </a:pPr>
            <a:r>
              <a:rPr lang="en-GB" sz="1150" dirty="0">
                <a:ea typeface="+mn-lt"/>
                <a:cs typeface="+mn-lt"/>
              </a:rPr>
              <a:t>Are you interested in the bright lights and big bangs of the movies?</a:t>
            </a:r>
          </a:p>
          <a:p>
            <a:pPr>
              <a:buNone/>
            </a:pPr>
            <a:r>
              <a:rPr lang="en-GB" sz="1150" dirty="0">
                <a:ea typeface="+mn-lt"/>
                <a:cs typeface="+mn-lt"/>
              </a:rPr>
              <a:t>Then Film Studies is the GCSE course for you!</a:t>
            </a:r>
          </a:p>
          <a:p>
            <a:pPr>
              <a:buNone/>
            </a:pPr>
            <a:r>
              <a:rPr lang="en-GB" sz="1150" dirty="0">
                <a:ea typeface="+mn-lt"/>
                <a:cs typeface="+mn-lt"/>
              </a:rPr>
              <a:t>Don’t be fooled however, </a:t>
            </a:r>
            <a:r>
              <a:rPr lang="en-GB" sz="1150" b="1" dirty="0">
                <a:ea typeface="+mn-lt"/>
                <a:cs typeface="+mn-lt"/>
              </a:rPr>
              <a:t>film studies is not about watching films</a:t>
            </a:r>
            <a:r>
              <a:rPr lang="en-GB" sz="1150" dirty="0">
                <a:ea typeface="+mn-lt"/>
                <a:cs typeface="+mn-lt"/>
              </a:rPr>
              <a:t>…it's about reading them and understanding how they are made and how they affect the audience.</a:t>
            </a:r>
          </a:p>
          <a:p>
            <a:pPr>
              <a:buNone/>
            </a:pPr>
            <a:r>
              <a:rPr lang="en-GB" sz="1150" dirty="0">
                <a:ea typeface="+mn-lt"/>
                <a:cs typeface="+mn-lt"/>
              </a:rPr>
              <a:t>During the course you will learn how to:</a:t>
            </a:r>
          </a:p>
          <a:p>
            <a:pPr>
              <a:buNone/>
            </a:pPr>
            <a:r>
              <a:rPr lang="en-GB" sz="1150" dirty="0">
                <a:ea typeface="+mn-lt"/>
                <a:cs typeface="+mn-lt"/>
              </a:rPr>
              <a:t>Analyse film sequences as well as how the film industry works – including its history since the invention of film, how special effects have been created, the importance of narrative structures in film and the technical aspects such as lighting, camera work, costume and sound.</a:t>
            </a:r>
          </a:p>
          <a:p>
            <a:pPr>
              <a:buNone/>
            </a:pPr>
            <a:r>
              <a:rPr lang="en-GB" sz="1150" dirty="0">
                <a:ea typeface="+mn-lt"/>
                <a:cs typeface="+mn-lt"/>
              </a:rPr>
              <a:t>You will explore the production, distribution and exhibition of mainstream cinema</a:t>
            </a:r>
          </a:p>
          <a:p>
            <a:pPr>
              <a:buNone/>
            </a:pPr>
            <a:r>
              <a:rPr lang="en-GB" sz="1150" dirty="0">
                <a:ea typeface="+mn-lt"/>
                <a:cs typeface="+mn-lt"/>
              </a:rPr>
              <a:t>You will have to compare films from similar genres and time periods as well as study film from around the world.</a:t>
            </a:r>
          </a:p>
          <a:p>
            <a:pPr>
              <a:buNone/>
            </a:pPr>
            <a:r>
              <a:rPr lang="en-GB" sz="1150" dirty="0">
                <a:ea typeface="+mn-lt"/>
                <a:cs typeface="+mn-lt"/>
              </a:rPr>
              <a:t> You will also have to be creative and invent your own idea for a film sequence and write a screenplay, shooting script and evaluation of your own work.</a:t>
            </a:r>
          </a:p>
          <a:p>
            <a:pPr>
              <a:buNone/>
            </a:pPr>
            <a:r>
              <a:rPr lang="en-GB" sz="1150" dirty="0">
                <a:ea typeface="+mn-lt"/>
                <a:cs typeface="+mn-lt"/>
              </a:rPr>
              <a:t>In exams you will have to put all you have learned, including all of the new vocabulary you will be exposed to, into practice.</a:t>
            </a:r>
            <a:endParaRPr lang="en-GB" sz="1150">
              <a:ea typeface="Calibri"/>
              <a:cs typeface="Calibri"/>
            </a:endParaRPr>
          </a:p>
        </p:txBody>
      </p:sp>
      <p:sp>
        <p:nvSpPr>
          <p:cNvPr id="7" name="Content Placeholder 3">
            <a:extLst>
              <a:ext uri="{FF2B5EF4-FFF2-40B4-BE49-F238E27FC236}">
                <a16:creationId xmlns:a16="http://schemas.microsoft.com/office/drawing/2014/main" id="{0AAD4191-2F5B-584C-DEC2-3E5661EB32E5}"/>
              </a:ext>
            </a:extLst>
          </p:cNvPr>
          <p:cNvSpPr txBox="1">
            <a:spLocks/>
          </p:cNvSpPr>
          <p:nvPr/>
        </p:nvSpPr>
        <p:spPr>
          <a:xfrm>
            <a:off x="164102" y="5277506"/>
            <a:ext cx="11780248" cy="1325563"/>
          </a:xfrm>
          <a:prstGeom prst="rect">
            <a:avLst/>
          </a:prstGeom>
          <a:ln>
            <a:solidFill>
              <a:srgbClr val="FFC000"/>
            </a:solidFill>
          </a:ln>
        </p:spPr>
        <p:txBody>
          <a:bodyPr vert="horz" lIns="91440" tIns="45720" rIns="91440" bIns="45720" rtlCol="0" anchor="t">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dirty="0"/>
              <a:t>Points to note</a:t>
            </a:r>
          </a:p>
          <a:p>
            <a:pPr>
              <a:buNone/>
            </a:pPr>
            <a:r>
              <a:rPr lang="en-GB" dirty="0">
                <a:ea typeface="+mn-lt"/>
                <a:cs typeface="+mn-lt"/>
              </a:rPr>
              <a:t>Taking Film Studies can lead to further study in English, Film and Media at college and university and prepare you for careers in industries such as film, writing and journalism, marketing, advertising, and publishing.</a:t>
            </a:r>
            <a:endParaRPr lang="en-GB" dirty="0"/>
          </a:p>
          <a:p>
            <a:pPr marL="0" indent="0">
              <a:buNone/>
            </a:pPr>
            <a:endParaRPr lang="en-GB" b="1" u="sng">
              <a:ea typeface="Calibri"/>
              <a:cs typeface="Calibri"/>
            </a:endParaRPr>
          </a:p>
        </p:txBody>
      </p:sp>
      <p:sp>
        <p:nvSpPr>
          <p:cNvPr id="8" name="Content Placeholder 3">
            <a:extLst>
              <a:ext uri="{FF2B5EF4-FFF2-40B4-BE49-F238E27FC236}">
                <a16:creationId xmlns:a16="http://schemas.microsoft.com/office/drawing/2014/main" id="{CC58648A-2989-A037-EF5A-BE5CD41A5C31}"/>
              </a:ext>
            </a:extLst>
          </p:cNvPr>
          <p:cNvSpPr txBox="1">
            <a:spLocks/>
          </p:cNvSpPr>
          <p:nvPr/>
        </p:nvSpPr>
        <p:spPr>
          <a:xfrm>
            <a:off x="6457950" y="2124581"/>
            <a:ext cx="5486400" cy="2977506"/>
          </a:xfrm>
          <a:prstGeom prst="rect">
            <a:avLst/>
          </a:prstGeom>
          <a:ln>
            <a:solidFill>
              <a:srgbClr val="FFC000"/>
            </a:solidFill>
          </a:ln>
        </p:spPr>
        <p:txBody>
          <a:bodyPr vert="horz" lIns="91440" tIns="45720" rIns="91440" bIns="45720" rtlCol="0" anchor="t">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800" b="1" u="sng"/>
              <a:t>Assessments </a:t>
            </a:r>
          </a:p>
          <a:p>
            <a:pPr>
              <a:buNone/>
            </a:pPr>
            <a:r>
              <a:rPr lang="en-GB">
                <a:ea typeface="+mn-lt"/>
                <a:cs typeface="+mn-lt"/>
              </a:rPr>
              <a:t>Component 1: Key Developments in US Film</a:t>
            </a:r>
            <a:endParaRPr lang="en-GB"/>
          </a:p>
          <a:p>
            <a:pPr>
              <a:buNone/>
            </a:pPr>
            <a:r>
              <a:rPr lang="en-GB">
                <a:ea typeface="+mn-lt"/>
                <a:cs typeface="+mn-lt"/>
              </a:rPr>
              <a:t>Written examination: 1 hour 30 minutes</a:t>
            </a:r>
            <a:endParaRPr lang="en-GB"/>
          </a:p>
          <a:p>
            <a:pPr>
              <a:buNone/>
            </a:pPr>
            <a:r>
              <a:rPr lang="en-GB">
                <a:ea typeface="+mn-lt"/>
                <a:cs typeface="+mn-lt"/>
              </a:rPr>
              <a:t>35% of qualification</a:t>
            </a:r>
            <a:endParaRPr lang="en-GB"/>
          </a:p>
          <a:p>
            <a:pPr>
              <a:buNone/>
            </a:pPr>
            <a:r>
              <a:rPr lang="en-GB">
                <a:ea typeface="+mn-lt"/>
                <a:cs typeface="+mn-lt"/>
              </a:rPr>
              <a:t>Component 2: Global Film: Narrative, Representation and Film Style</a:t>
            </a:r>
            <a:endParaRPr lang="en-GB"/>
          </a:p>
          <a:p>
            <a:pPr>
              <a:buNone/>
            </a:pPr>
            <a:r>
              <a:rPr lang="en-GB">
                <a:ea typeface="+mn-lt"/>
                <a:cs typeface="+mn-lt"/>
              </a:rPr>
              <a:t>Written examination: 1 hour 30 minutes</a:t>
            </a:r>
            <a:endParaRPr lang="en-GB"/>
          </a:p>
          <a:p>
            <a:pPr>
              <a:buNone/>
            </a:pPr>
            <a:r>
              <a:rPr lang="en-GB">
                <a:ea typeface="+mn-lt"/>
                <a:cs typeface="+mn-lt"/>
              </a:rPr>
              <a:t>35% of qualification</a:t>
            </a:r>
            <a:endParaRPr lang="en-GB"/>
          </a:p>
          <a:p>
            <a:pPr>
              <a:buNone/>
            </a:pPr>
            <a:r>
              <a:rPr lang="en-GB">
                <a:ea typeface="+mn-lt"/>
                <a:cs typeface="+mn-lt"/>
              </a:rPr>
              <a:t>Component 3: Production – own screenplay/shooting script and evaluation</a:t>
            </a:r>
            <a:endParaRPr lang="en-GB"/>
          </a:p>
          <a:p>
            <a:pPr>
              <a:buNone/>
            </a:pPr>
            <a:r>
              <a:rPr lang="en-GB">
                <a:ea typeface="+mn-lt"/>
                <a:cs typeface="+mn-lt"/>
              </a:rPr>
              <a:t>Non-exam assessment </a:t>
            </a:r>
            <a:endParaRPr lang="en-GB"/>
          </a:p>
          <a:p>
            <a:pPr>
              <a:buNone/>
            </a:pPr>
            <a:r>
              <a:rPr lang="en-GB">
                <a:ea typeface="+mn-lt"/>
                <a:cs typeface="+mn-lt"/>
              </a:rPr>
              <a:t>30% of qualification</a:t>
            </a:r>
            <a:endParaRPr lang="en-GB"/>
          </a:p>
          <a:p>
            <a:pPr marL="0" indent="0">
              <a:buNone/>
            </a:pPr>
            <a:endParaRPr lang="en-GB" sz="2800" b="1">
              <a:ea typeface="Calibri"/>
              <a:cs typeface="Calibri"/>
            </a:endParaRPr>
          </a:p>
          <a:p>
            <a:pPr marL="0" indent="0">
              <a:buNone/>
            </a:pPr>
            <a:endParaRPr lang="en-GB" sz="2800"/>
          </a:p>
          <a:p>
            <a:pPr marL="0" indent="0">
              <a:buFont typeface="Arial" panose="020B0604020202020204" pitchFamily="34" charset="0"/>
              <a:buNone/>
            </a:pPr>
            <a:endParaRPr lang="en-GB"/>
          </a:p>
        </p:txBody>
      </p:sp>
      <p:sp>
        <p:nvSpPr>
          <p:cNvPr id="10" name="Content Placeholder 3">
            <a:extLst>
              <a:ext uri="{FF2B5EF4-FFF2-40B4-BE49-F238E27FC236}">
                <a16:creationId xmlns:a16="http://schemas.microsoft.com/office/drawing/2014/main" id="{DC1B34DF-ED60-07BE-CA57-FFE05AC08BCA}"/>
              </a:ext>
            </a:extLst>
          </p:cNvPr>
          <p:cNvSpPr txBox="1">
            <a:spLocks/>
          </p:cNvSpPr>
          <p:nvPr/>
        </p:nvSpPr>
        <p:spPr>
          <a:xfrm>
            <a:off x="6459793" y="1057052"/>
            <a:ext cx="5484557" cy="933170"/>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dirty="0"/>
              <a:t>Exam Board</a:t>
            </a:r>
          </a:p>
          <a:p>
            <a:pPr marL="0" indent="0">
              <a:buFont typeface="Arial" panose="020B0604020202020204" pitchFamily="34" charset="0"/>
              <a:buNone/>
            </a:pPr>
            <a:r>
              <a:rPr lang="en-GB" dirty="0">
                <a:ea typeface="Calibri"/>
                <a:cs typeface="Calibri"/>
              </a:rPr>
              <a:t>WJEC</a:t>
            </a:r>
            <a:endParaRPr lang="en-GB" dirty="0"/>
          </a:p>
        </p:txBody>
      </p:sp>
    </p:spTree>
    <p:extLst>
      <p:ext uri="{BB962C8B-B14F-4D97-AF65-F5344CB8AC3E}">
        <p14:creationId xmlns:p14="http://schemas.microsoft.com/office/powerpoint/2010/main" val="8575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CF12B-0F92-2DFD-634E-8E76F9B65C79}"/>
            </a:ext>
          </a:extLst>
        </p:cNvPr>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2C147A2-147F-C447-E3B3-02921368C7ED}"/>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67518"/>
            <a:ext cx="6288782" cy="6790482"/>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B9178275-D1C8-ED96-1CDA-4C4E081AAA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07782" y="254930"/>
            <a:ext cx="1720114" cy="667763"/>
          </a:xfrm>
          <a:prstGeom prst="rect">
            <a:avLst/>
          </a:prstGeom>
        </p:spPr>
      </p:pic>
      <p:sp>
        <p:nvSpPr>
          <p:cNvPr id="2" name="Title 1">
            <a:extLst>
              <a:ext uri="{FF2B5EF4-FFF2-40B4-BE49-F238E27FC236}">
                <a16:creationId xmlns:a16="http://schemas.microsoft.com/office/drawing/2014/main" id="{27B1AC57-451C-54A5-D802-91505B393420}"/>
              </a:ext>
            </a:extLst>
          </p:cNvPr>
          <p:cNvSpPr>
            <a:spLocks noGrp="1"/>
          </p:cNvSpPr>
          <p:nvPr>
            <p:ph type="title"/>
          </p:nvPr>
        </p:nvSpPr>
        <p:spPr>
          <a:xfrm>
            <a:off x="236213" y="86925"/>
            <a:ext cx="10515600" cy="933170"/>
          </a:xfrm>
        </p:spPr>
        <p:txBody>
          <a:bodyPr>
            <a:normAutofit/>
          </a:bodyPr>
          <a:lstStyle/>
          <a:p>
            <a:r>
              <a:rPr lang="en-GB" sz="4000" u="sng"/>
              <a:t>Qualification: Child Development</a:t>
            </a:r>
          </a:p>
        </p:txBody>
      </p:sp>
      <p:sp>
        <p:nvSpPr>
          <p:cNvPr id="3" name="Content Placeholder 2">
            <a:extLst>
              <a:ext uri="{FF2B5EF4-FFF2-40B4-BE49-F238E27FC236}">
                <a16:creationId xmlns:a16="http://schemas.microsoft.com/office/drawing/2014/main" id="{E779454D-DE0C-2718-DB36-AFA4B746DD75}"/>
              </a:ext>
            </a:extLst>
          </p:cNvPr>
          <p:cNvSpPr>
            <a:spLocks noGrp="1"/>
          </p:cNvSpPr>
          <p:nvPr>
            <p:ph sz="half" idx="1"/>
          </p:nvPr>
        </p:nvSpPr>
        <p:spPr>
          <a:xfrm>
            <a:off x="164103" y="1087630"/>
            <a:ext cx="6179547" cy="4014457"/>
          </a:xfrm>
          <a:ln>
            <a:solidFill>
              <a:srgbClr val="FFC000"/>
            </a:solidFill>
          </a:ln>
        </p:spPr>
        <p:txBody>
          <a:bodyPr vert="horz" lIns="91440" tIns="45720" rIns="91440" bIns="45720" rtlCol="0" anchor="t">
            <a:noAutofit/>
          </a:bodyPr>
          <a:lstStyle/>
          <a:p>
            <a:pPr marL="0" indent="0">
              <a:buNone/>
            </a:pPr>
            <a:r>
              <a:rPr lang="en-GB" sz="1400" b="1" u="sng"/>
              <a:t>Course content</a:t>
            </a:r>
          </a:p>
          <a:p>
            <a:pPr>
              <a:lnSpc>
                <a:spcPct val="100000"/>
              </a:lnSpc>
              <a:spcBef>
                <a:spcPts val="0"/>
              </a:spcBef>
              <a:buFont typeface="Arial"/>
              <a:buChar char="•"/>
            </a:pPr>
            <a:r>
              <a:rPr lang="en-GB" sz="1400" b="1">
                <a:ea typeface="Calibri"/>
                <a:cs typeface="Calibri"/>
              </a:rPr>
              <a:t>Physical, intellectual and social developmental norms from one to five years</a:t>
            </a:r>
            <a:endParaRPr lang="en-GB" sz="1900">
              <a:ea typeface="Calibri"/>
              <a:cs typeface="Calibri"/>
            </a:endParaRPr>
          </a:p>
          <a:p>
            <a:pPr>
              <a:lnSpc>
                <a:spcPct val="100000"/>
              </a:lnSpc>
              <a:spcBef>
                <a:spcPts val="0"/>
              </a:spcBef>
              <a:buFont typeface="Arial"/>
              <a:buChar char="•"/>
            </a:pPr>
            <a:r>
              <a:rPr lang="en-GB" sz="1400" b="1">
                <a:ea typeface="+mn-lt"/>
                <a:cs typeface="+mn-lt"/>
              </a:rPr>
              <a:t>Stages and types of play and how play benefits development</a:t>
            </a:r>
            <a:endParaRPr lang="en-GB" sz="1400" b="1">
              <a:ea typeface="Calibri"/>
              <a:cs typeface="Calibri"/>
            </a:endParaRPr>
          </a:p>
          <a:p>
            <a:pPr>
              <a:lnSpc>
                <a:spcPct val="100000"/>
              </a:lnSpc>
              <a:spcBef>
                <a:spcPts val="0"/>
              </a:spcBef>
              <a:buFont typeface="Arial"/>
              <a:buChar char="•"/>
            </a:pPr>
            <a:r>
              <a:rPr lang="en-GB" sz="1400" b="1">
                <a:ea typeface="+mn-lt"/>
                <a:cs typeface="+mn-lt"/>
              </a:rPr>
              <a:t>Observe the development of a child aged one to five years</a:t>
            </a:r>
            <a:endParaRPr lang="en-GB" sz="1400" b="1">
              <a:ea typeface="Calibri"/>
              <a:cs typeface="Calibri"/>
            </a:endParaRPr>
          </a:p>
          <a:p>
            <a:pPr>
              <a:lnSpc>
                <a:spcPct val="100000"/>
              </a:lnSpc>
              <a:spcBef>
                <a:spcPts val="0"/>
              </a:spcBef>
              <a:buFont typeface="Arial"/>
              <a:buChar char="•"/>
            </a:pPr>
            <a:r>
              <a:rPr lang="en-GB" sz="1400" b="1">
                <a:ea typeface="+mn-lt"/>
                <a:cs typeface="+mn-lt"/>
              </a:rPr>
              <a:t>Plan and evaluate play activities for a child aged one to five years for a chosen area of development</a:t>
            </a:r>
            <a:endParaRPr lang="en-GB" sz="1400" b="1">
              <a:ea typeface="Calibri"/>
              <a:cs typeface="Calibri"/>
            </a:endParaRPr>
          </a:p>
          <a:p>
            <a:pPr>
              <a:buNone/>
            </a:pPr>
            <a:r>
              <a:rPr lang="en-GB" sz="1300">
                <a:ea typeface="+mn-lt"/>
                <a:cs typeface="+mn-lt"/>
              </a:rPr>
              <a:t>You may be interested in this if you want an engaging qualification where you will use your learning in practical, real-life situations, such as:</a:t>
            </a:r>
            <a:endParaRPr lang="en-GB" sz="1300">
              <a:ea typeface="Calibri"/>
              <a:cs typeface="Calibri"/>
            </a:endParaRPr>
          </a:p>
          <a:p>
            <a:pPr>
              <a:buFont typeface="Arial"/>
              <a:buChar char="•"/>
            </a:pPr>
            <a:r>
              <a:rPr lang="en-GB" sz="1300">
                <a:ea typeface="+mn-lt"/>
                <a:cs typeface="+mn-lt"/>
              </a:rPr>
              <a:t>preparing a feed or meal for a child</a:t>
            </a:r>
            <a:endParaRPr lang="en-GB" sz="1300">
              <a:ea typeface="Calibri"/>
              <a:cs typeface="Calibri"/>
            </a:endParaRPr>
          </a:p>
          <a:p>
            <a:pPr>
              <a:buFont typeface="Arial"/>
              <a:buChar char="•"/>
            </a:pPr>
            <a:r>
              <a:rPr lang="en-GB" sz="1300">
                <a:ea typeface="+mn-lt"/>
                <a:cs typeface="+mn-lt"/>
              </a:rPr>
              <a:t>choosing suitable equipment to use in a childcare</a:t>
            </a:r>
            <a:endParaRPr lang="en-GB" sz="1300">
              <a:ea typeface="Calibri"/>
              <a:cs typeface="Calibri"/>
            </a:endParaRPr>
          </a:p>
          <a:p>
            <a:pPr indent="0">
              <a:buNone/>
            </a:pPr>
            <a:r>
              <a:rPr lang="en-GB" sz="1300">
                <a:ea typeface="+mn-lt"/>
                <a:cs typeface="+mn-lt"/>
              </a:rPr>
              <a:t>setting</a:t>
            </a:r>
            <a:endParaRPr lang="en-GB" sz="1300">
              <a:ea typeface="Calibri"/>
              <a:cs typeface="Calibri"/>
            </a:endParaRPr>
          </a:p>
          <a:p>
            <a:pPr>
              <a:buFont typeface="Arial"/>
              <a:buChar char="•"/>
            </a:pPr>
            <a:r>
              <a:rPr lang="en-GB" sz="1300">
                <a:ea typeface="+mn-lt"/>
                <a:cs typeface="+mn-lt"/>
              </a:rPr>
              <a:t>planning suitable play activities</a:t>
            </a:r>
          </a:p>
          <a:p>
            <a:pPr>
              <a:buFont typeface="Arial"/>
              <a:buChar char="•"/>
            </a:pPr>
            <a:r>
              <a:rPr lang="en-GB" sz="1300">
                <a:ea typeface="+mn-lt"/>
                <a:cs typeface="+mn-lt"/>
              </a:rPr>
              <a:t>helping to prevent accidents in a childcare setting.</a:t>
            </a:r>
            <a:endParaRPr lang="en-GB" sz="1300">
              <a:ea typeface="Calibri"/>
              <a:cs typeface="Calibri"/>
            </a:endParaRPr>
          </a:p>
          <a:p>
            <a:pPr indent="0">
              <a:buNone/>
            </a:pPr>
            <a:r>
              <a:rPr lang="en-GB" sz="1300">
                <a:ea typeface="+mn-lt"/>
                <a:cs typeface="+mn-lt"/>
              </a:rPr>
              <a:t>This will help you to develop independence and confidence in using skills that would be relevant to the Childcare sector.</a:t>
            </a:r>
            <a:endParaRPr lang="en-GB" sz="1300">
              <a:ea typeface="Calibri"/>
              <a:cs typeface="Calibri"/>
            </a:endParaRPr>
          </a:p>
          <a:p>
            <a:pPr marL="0" indent="0">
              <a:lnSpc>
                <a:spcPct val="100000"/>
              </a:lnSpc>
              <a:spcBef>
                <a:spcPts val="0"/>
              </a:spcBef>
              <a:buFont typeface="Arial"/>
              <a:buNone/>
            </a:pPr>
            <a:endParaRPr lang="en-GB" sz="1900">
              <a:ea typeface="Calibri"/>
              <a:cs typeface="Calibri"/>
            </a:endParaRPr>
          </a:p>
        </p:txBody>
      </p:sp>
      <p:sp>
        <p:nvSpPr>
          <p:cNvPr id="7" name="Content Placeholder 3">
            <a:extLst>
              <a:ext uri="{FF2B5EF4-FFF2-40B4-BE49-F238E27FC236}">
                <a16:creationId xmlns:a16="http://schemas.microsoft.com/office/drawing/2014/main" id="{660AA841-6283-18F2-6324-17792BD54CF8}"/>
              </a:ext>
            </a:extLst>
          </p:cNvPr>
          <p:cNvSpPr txBox="1">
            <a:spLocks/>
          </p:cNvSpPr>
          <p:nvPr/>
        </p:nvSpPr>
        <p:spPr>
          <a:xfrm>
            <a:off x="164102" y="5277506"/>
            <a:ext cx="11780248" cy="1325563"/>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p>
        </p:txBody>
      </p:sp>
      <p:sp>
        <p:nvSpPr>
          <p:cNvPr id="8" name="Content Placeholder 3">
            <a:extLst>
              <a:ext uri="{FF2B5EF4-FFF2-40B4-BE49-F238E27FC236}">
                <a16:creationId xmlns:a16="http://schemas.microsoft.com/office/drawing/2014/main" id="{7A20EBBE-5AAE-6CE3-73C3-669F06B9F86B}"/>
              </a:ext>
            </a:extLst>
          </p:cNvPr>
          <p:cNvSpPr txBox="1">
            <a:spLocks/>
          </p:cNvSpPr>
          <p:nvPr/>
        </p:nvSpPr>
        <p:spPr>
          <a:xfrm>
            <a:off x="6457950" y="2124581"/>
            <a:ext cx="5486400" cy="2977506"/>
          </a:xfrm>
          <a:prstGeom prst="rect">
            <a:avLst/>
          </a:prstGeom>
          <a:ln>
            <a:solidFill>
              <a:srgbClr val="FFC000"/>
            </a:solidFill>
          </a:ln>
        </p:spPr>
        <p:txBody>
          <a:bodyPr vert="horz" lIns="91440" tIns="45720" rIns="91440" bIns="45720" rtlCol="0" anchor="t">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800" b="1" u="sng"/>
              <a:t>Assessments </a:t>
            </a:r>
          </a:p>
          <a:p>
            <a:pPr marL="0" indent="0">
              <a:buNone/>
            </a:pPr>
            <a:r>
              <a:rPr lang="en-GB" sz="2800" b="1"/>
              <a:t>Exam:</a:t>
            </a:r>
            <a:r>
              <a:rPr lang="en-GB" b="1"/>
              <a:t> </a:t>
            </a:r>
            <a:endParaRPr lang="en-GB" sz="2400" b="1"/>
          </a:p>
          <a:p>
            <a:pPr marL="342900" indent="-342900"/>
            <a:r>
              <a:rPr lang="en-GB" sz="2400"/>
              <a:t>Health and well-being for child development (R057)</a:t>
            </a:r>
            <a:endParaRPr lang="en-GB" sz="2400">
              <a:ea typeface="Calibri"/>
              <a:cs typeface="Calibri"/>
            </a:endParaRPr>
          </a:p>
          <a:p>
            <a:pPr marL="0" indent="0">
              <a:buNone/>
            </a:pPr>
            <a:r>
              <a:rPr lang="en-GB" sz="2800" b="1"/>
              <a:t>Coursework:</a:t>
            </a:r>
          </a:p>
          <a:p>
            <a:pPr marL="342900" indent="-342900"/>
            <a:r>
              <a:rPr lang="en-GB" sz="2400">
                <a:ea typeface="+mn-lt"/>
                <a:cs typeface="+mn-lt"/>
              </a:rPr>
              <a:t>Create a safe environment and understand the nutritional needs of children from birth to five years (R058)</a:t>
            </a:r>
          </a:p>
          <a:p>
            <a:pPr marL="342900" indent="-342900"/>
            <a:r>
              <a:rPr lang="en-GB" sz="2400">
                <a:ea typeface="+mn-lt"/>
                <a:cs typeface="+mn-lt"/>
              </a:rPr>
              <a:t>Understand the development of a child from one to five years (R059)</a:t>
            </a:r>
            <a:endParaRPr lang="en-GB" sz="2400">
              <a:ea typeface="Calibri" panose="020F0502020204030204"/>
              <a:cs typeface="Calibri" panose="020F0502020204030204"/>
            </a:endParaRPr>
          </a:p>
          <a:p>
            <a:pPr marL="0" indent="0">
              <a:buFont typeface="Arial" panose="020B0604020202020204" pitchFamily="34" charset="0"/>
              <a:buNone/>
            </a:pPr>
            <a:endParaRPr lang="en-GB">
              <a:ea typeface="Calibri" panose="020F0502020204030204"/>
              <a:cs typeface="Calibri" panose="020F0502020204030204"/>
            </a:endParaRPr>
          </a:p>
          <a:p>
            <a:pPr marL="0" indent="0">
              <a:buNone/>
            </a:pPr>
            <a:endParaRPr lang="en-GB">
              <a:ea typeface="Calibri" panose="020F0502020204030204"/>
              <a:cs typeface="Calibri" panose="020F0502020204030204"/>
            </a:endParaRPr>
          </a:p>
          <a:p>
            <a:pPr marL="0" indent="0">
              <a:buNone/>
            </a:pPr>
            <a:endParaRPr lang="en-GB">
              <a:ea typeface="Calibri" panose="020F0502020204030204"/>
              <a:cs typeface="Calibri" panose="020F0502020204030204"/>
            </a:endParaRPr>
          </a:p>
        </p:txBody>
      </p:sp>
      <p:sp>
        <p:nvSpPr>
          <p:cNvPr id="10" name="Content Placeholder 3">
            <a:extLst>
              <a:ext uri="{FF2B5EF4-FFF2-40B4-BE49-F238E27FC236}">
                <a16:creationId xmlns:a16="http://schemas.microsoft.com/office/drawing/2014/main" id="{119BB029-71C4-C0DC-1715-3E016DD76497}"/>
              </a:ext>
            </a:extLst>
          </p:cNvPr>
          <p:cNvSpPr txBox="1">
            <a:spLocks/>
          </p:cNvSpPr>
          <p:nvPr/>
        </p:nvSpPr>
        <p:spPr>
          <a:xfrm>
            <a:off x="6459793" y="1057052"/>
            <a:ext cx="5484557" cy="933170"/>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None/>
            </a:pPr>
            <a:r>
              <a:rPr lang="en-GB">
                <a:ea typeface="Calibri"/>
                <a:cs typeface="Calibri"/>
              </a:rPr>
              <a:t>OCR </a:t>
            </a:r>
            <a:endParaRPr lang="en-GB"/>
          </a:p>
        </p:txBody>
      </p:sp>
      <p:sp>
        <p:nvSpPr>
          <p:cNvPr id="9" name="TextBox 8">
            <a:extLst>
              <a:ext uri="{FF2B5EF4-FFF2-40B4-BE49-F238E27FC236}">
                <a16:creationId xmlns:a16="http://schemas.microsoft.com/office/drawing/2014/main" id="{BB50FCA7-DFFD-A511-A894-45145B946DF9}"/>
              </a:ext>
            </a:extLst>
          </p:cNvPr>
          <p:cNvSpPr txBox="1"/>
          <p:nvPr/>
        </p:nvSpPr>
        <p:spPr>
          <a:xfrm>
            <a:off x="262758" y="5754413"/>
            <a:ext cx="11600793"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Calibri"/>
                <a:cs typeface="Calibri"/>
              </a:rPr>
              <a:t>The exam unit is sat at the end of the course in Year 11, the rest of the course is assessed on coursework. This will be completed independently by each student.</a:t>
            </a:r>
          </a:p>
        </p:txBody>
      </p:sp>
    </p:spTree>
    <p:extLst>
      <p:ext uri="{BB962C8B-B14F-4D97-AF65-F5344CB8AC3E}">
        <p14:creationId xmlns:p14="http://schemas.microsoft.com/office/powerpoint/2010/main" val="29406398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1F6AC1-B9CF-DC79-23F6-B82162CDE056}"/>
            </a:ext>
          </a:extLst>
        </p:cNvPr>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1FA81326-DC50-AD56-EF3B-EF329DC21C36}"/>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67518"/>
            <a:ext cx="6288782" cy="6790482"/>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D99EF934-5A9B-D2D6-EEB6-670A7B477B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07782" y="254930"/>
            <a:ext cx="1720114" cy="667763"/>
          </a:xfrm>
          <a:prstGeom prst="rect">
            <a:avLst/>
          </a:prstGeom>
        </p:spPr>
      </p:pic>
      <p:sp>
        <p:nvSpPr>
          <p:cNvPr id="2" name="Title 1">
            <a:extLst>
              <a:ext uri="{FF2B5EF4-FFF2-40B4-BE49-F238E27FC236}">
                <a16:creationId xmlns:a16="http://schemas.microsoft.com/office/drawing/2014/main" id="{3C05F571-7060-28FA-C046-A6859F273203}"/>
              </a:ext>
            </a:extLst>
          </p:cNvPr>
          <p:cNvSpPr>
            <a:spLocks noGrp="1"/>
          </p:cNvSpPr>
          <p:nvPr>
            <p:ph type="title"/>
          </p:nvPr>
        </p:nvSpPr>
        <p:spPr>
          <a:xfrm>
            <a:off x="236213" y="86925"/>
            <a:ext cx="10515600" cy="933170"/>
          </a:xfrm>
        </p:spPr>
        <p:txBody>
          <a:bodyPr>
            <a:normAutofit/>
          </a:bodyPr>
          <a:lstStyle/>
          <a:p>
            <a:r>
              <a:rPr lang="en-GB" sz="4000" u="sng"/>
              <a:t>Qualification: Health and Social Care</a:t>
            </a:r>
          </a:p>
        </p:txBody>
      </p:sp>
      <p:sp>
        <p:nvSpPr>
          <p:cNvPr id="3" name="Content Placeholder 2">
            <a:extLst>
              <a:ext uri="{FF2B5EF4-FFF2-40B4-BE49-F238E27FC236}">
                <a16:creationId xmlns:a16="http://schemas.microsoft.com/office/drawing/2014/main" id="{779C4565-C82F-7215-9A6F-AD99B5357430}"/>
              </a:ext>
            </a:extLst>
          </p:cNvPr>
          <p:cNvSpPr>
            <a:spLocks noGrp="1"/>
          </p:cNvSpPr>
          <p:nvPr>
            <p:ph sz="half" idx="1"/>
          </p:nvPr>
        </p:nvSpPr>
        <p:spPr>
          <a:xfrm>
            <a:off x="164103" y="1087630"/>
            <a:ext cx="6179547" cy="4014457"/>
          </a:xfrm>
          <a:ln>
            <a:solidFill>
              <a:srgbClr val="FFC000"/>
            </a:solidFill>
          </a:ln>
        </p:spPr>
        <p:txBody>
          <a:bodyPr vert="horz" lIns="91440" tIns="45720" rIns="91440" bIns="45720" rtlCol="0" anchor="t">
            <a:noAutofit/>
          </a:bodyPr>
          <a:lstStyle/>
          <a:p>
            <a:pPr marL="0" indent="0">
              <a:buNone/>
            </a:pPr>
            <a:r>
              <a:rPr lang="en-GB" sz="1400" b="1" u="sng"/>
              <a:t>Course content</a:t>
            </a:r>
          </a:p>
        </p:txBody>
      </p:sp>
      <p:sp>
        <p:nvSpPr>
          <p:cNvPr id="7" name="Content Placeholder 3">
            <a:extLst>
              <a:ext uri="{FF2B5EF4-FFF2-40B4-BE49-F238E27FC236}">
                <a16:creationId xmlns:a16="http://schemas.microsoft.com/office/drawing/2014/main" id="{4022E041-A83D-3267-877F-0A05789E35C2}"/>
              </a:ext>
            </a:extLst>
          </p:cNvPr>
          <p:cNvSpPr txBox="1">
            <a:spLocks/>
          </p:cNvSpPr>
          <p:nvPr/>
        </p:nvSpPr>
        <p:spPr>
          <a:xfrm>
            <a:off x="164102" y="5277506"/>
            <a:ext cx="11780248" cy="1325563"/>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p>
        </p:txBody>
      </p:sp>
      <p:sp>
        <p:nvSpPr>
          <p:cNvPr id="8" name="Content Placeholder 3">
            <a:extLst>
              <a:ext uri="{FF2B5EF4-FFF2-40B4-BE49-F238E27FC236}">
                <a16:creationId xmlns:a16="http://schemas.microsoft.com/office/drawing/2014/main" id="{F65CCD22-4218-0AEA-8A2F-57FA9DF6083C}"/>
              </a:ext>
            </a:extLst>
          </p:cNvPr>
          <p:cNvSpPr txBox="1">
            <a:spLocks/>
          </p:cNvSpPr>
          <p:nvPr/>
        </p:nvSpPr>
        <p:spPr>
          <a:xfrm>
            <a:off x="6457950" y="2124581"/>
            <a:ext cx="5486400" cy="2977506"/>
          </a:xfrm>
          <a:prstGeom prst="rect">
            <a:avLst/>
          </a:prstGeom>
          <a:ln>
            <a:solidFill>
              <a:srgbClr val="FFC000"/>
            </a:solidFill>
          </a:ln>
        </p:spPr>
        <p:txBody>
          <a:bodyPr vert="horz" lIns="91440" tIns="45720" rIns="91440" bIns="45720" rtlCol="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800" b="1" u="sng"/>
              <a:t>Assessments </a:t>
            </a:r>
          </a:p>
          <a:p>
            <a:pPr marL="0" indent="0">
              <a:buNone/>
            </a:pPr>
            <a:r>
              <a:rPr lang="en-GB" sz="2800" b="1"/>
              <a:t>Exam:</a:t>
            </a:r>
            <a:r>
              <a:rPr lang="en-GB" b="1"/>
              <a:t> </a:t>
            </a:r>
            <a:endParaRPr lang="en-GB" sz="2400" b="1"/>
          </a:p>
          <a:p>
            <a:pPr marL="342900" indent="-342900"/>
            <a:r>
              <a:rPr lang="en-GB" sz="2400"/>
              <a:t>P</a:t>
            </a:r>
            <a:r>
              <a:rPr lang="en-GB" sz="2400">
                <a:ea typeface="+mn-lt"/>
                <a:cs typeface="+mn-lt"/>
              </a:rPr>
              <a:t>rinciples of care in health and social care settings (R032)</a:t>
            </a:r>
            <a:endParaRPr lang="en-GB" sz="2400" b="1">
              <a:ea typeface="Calibri"/>
              <a:cs typeface="Calibri"/>
            </a:endParaRPr>
          </a:p>
          <a:p>
            <a:pPr marL="0" indent="0">
              <a:buNone/>
            </a:pPr>
            <a:r>
              <a:rPr lang="en-GB" sz="2800" b="1"/>
              <a:t>Coursework:</a:t>
            </a:r>
          </a:p>
          <a:p>
            <a:pPr marL="342900" indent="-342900"/>
            <a:r>
              <a:rPr lang="en-GB" sz="2400">
                <a:ea typeface="+mn-lt"/>
                <a:cs typeface="+mn-lt"/>
              </a:rPr>
              <a:t>Supporting individuals through life events (R033)</a:t>
            </a:r>
          </a:p>
          <a:p>
            <a:pPr marL="342900" indent="-342900"/>
            <a:r>
              <a:rPr lang="en-GB" sz="2400">
                <a:ea typeface="+mn-lt"/>
                <a:cs typeface="+mn-lt"/>
              </a:rPr>
              <a:t>Health promotion campaigns (R035)</a:t>
            </a:r>
            <a:endParaRPr lang="en-GB" sz="2400">
              <a:ea typeface="Calibri" panose="020F0502020204030204"/>
              <a:cs typeface="Calibri" panose="020F0502020204030204"/>
            </a:endParaRPr>
          </a:p>
          <a:p>
            <a:pPr marL="0" indent="0">
              <a:buFont typeface="Arial" panose="020B0604020202020204" pitchFamily="34" charset="0"/>
              <a:buNone/>
            </a:pPr>
            <a:endParaRPr lang="en-GB">
              <a:ea typeface="Calibri" panose="020F0502020204030204"/>
              <a:cs typeface="Calibri" panose="020F0502020204030204"/>
            </a:endParaRPr>
          </a:p>
          <a:p>
            <a:pPr marL="0" indent="0">
              <a:buNone/>
            </a:pPr>
            <a:endParaRPr lang="en-GB">
              <a:ea typeface="Calibri" panose="020F0502020204030204"/>
              <a:cs typeface="Calibri" panose="020F0502020204030204"/>
            </a:endParaRPr>
          </a:p>
          <a:p>
            <a:pPr marL="0" indent="0">
              <a:buNone/>
            </a:pPr>
            <a:endParaRPr lang="en-GB">
              <a:ea typeface="Calibri" panose="020F0502020204030204"/>
              <a:cs typeface="Calibri" panose="020F0502020204030204"/>
            </a:endParaRPr>
          </a:p>
        </p:txBody>
      </p:sp>
      <p:sp>
        <p:nvSpPr>
          <p:cNvPr id="10" name="Content Placeholder 3">
            <a:extLst>
              <a:ext uri="{FF2B5EF4-FFF2-40B4-BE49-F238E27FC236}">
                <a16:creationId xmlns:a16="http://schemas.microsoft.com/office/drawing/2014/main" id="{DF775692-CBC2-091C-5688-2314CCC7F227}"/>
              </a:ext>
            </a:extLst>
          </p:cNvPr>
          <p:cNvSpPr txBox="1">
            <a:spLocks/>
          </p:cNvSpPr>
          <p:nvPr/>
        </p:nvSpPr>
        <p:spPr>
          <a:xfrm>
            <a:off x="6459793" y="1057052"/>
            <a:ext cx="5484557" cy="933170"/>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None/>
            </a:pPr>
            <a:r>
              <a:rPr lang="en-GB">
                <a:ea typeface="Calibri"/>
                <a:cs typeface="Calibri"/>
              </a:rPr>
              <a:t>OCR </a:t>
            </a:r>
            <a:endParaRPr lang="en-GB"/>
          </a:p>
        </p:txBody>
      </p:sp>
      <p:sp>
        <p:nvSpPr>
          <p:cNvPr id="4" name="TextBox 3">
            <a:extLst>
              <a:ext uri="{FF2B5EF4-FFF2-40B4-BE49-F238E27FC236}">
                <a16:creationId xmlns:a16="http://schemas.microsoft.com/office/drawing/2014/main" id="{2DD40C66-FA01-AE47-BE8A-68C94D8FEF09}"/>
              </a:ext>
            </a:extLst>
          </p:cNvPr>
          <p:cNvSpPr txBox="1"/>
          <p:nvPr/>
        </p:nvSpPr>
        <p:spPr>
          <a:xfrm>
            <a:off x="160981" y="1319779"/>
            <a:ext cx="6394678"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500" u="sng">
                <a:ea typeface="+mn-lt"/>
                <a:cs typeface="+mn-lt"/>
              </a:rPr>
              <a:t>R032: Principles of care in health and social care settings </a:t>
            </a:r>
            <a:endParaRPr lang="en-US" sz="1500">
              <a:ea typeface="Calibri"/>
              <a:cs typeface="Calibri"/>
            </a:endParaRPr>
          </a:p>
          <a:p>
            <a:r>
              <a:rPr lang="en-US" sz="1500">
                <a:ea typeface="+mn-lt"/>
                <a:cs typeface="+mn-lt"/>
              </a:rPr>
              <a:t>This unit is assessed by an exam. Topics include: </a:t>
            </a:r>
            <a:br>
              <a:rPr lang="en-US" sz="1500"/>
            </a:br>
            <a:r>
              <a:rPr lang="en-US" sz="1500">
                <a:ea typeface="+mn-lt"/>
                <a:cs typeface="+mn-lt"/>
              </a:rPr>
              <a:t>o Topic Area 1 The rights of service users in health and social care settings </a:t>
            </a:r>
            <a:br>
              <a:rPr lang="en-US" sz="1500">
                <a:ea typeface="+mn-lt"/>
                <a:cs typeface="+mn-lt"/>
              </a:rPr>
            </a:br>
            <a:r>
              <a:rPr lang="en-US" sz="1500">
                <a:ea typeface="+mn-lt"/>
                <a:cs typeface="+mn-lt"/>
              </a:rPr>
              <a:t>o Topic Area 2 Person-</a:t>
            </a:r>
            <a:r>
              <a:rPr lang="en-US" sz="1500" err="1">
                <a:ea typeface="+mn-lt"/>
                <a:cs typeface="+mn-lt"/>
              </a:rPr>
              <a:t>centred</a:t>
            </a:r>
            <a:r>
              <a:rPr lang="en-US" sz="1500">
                <a:ea typeface="+mn-lt"/>
                <a:cs typeface="+mn-lt"/>
              </a:rPr>
              <a:t> values </a:t>
            </a:r>
            <a:br>
              <a:rPr lang="en-US" sz="1500">
                <a:ea typeface="+mn-lt"/>
                <a:cs typeface="+mn-lt"/>
              </a:rPr>
            </a:br>
            <a:r>
              <a:rPr lang="en-US" sz="1500">
                <a:ea typeface="+mn-lt"/>
                <a:cs typeface="+mn-lt"/>
              </a:rPr>
              <a:t>o Topic Area 3 Effective communication in health and social care settings</a:t>
            </a:r>
            <a:br>
              <a:rPr lang="en-US" sz="1500">
                <a:ea typeface="+mn-lt"/>
                <a:cs typeface="+mn-lt"/>
              </a:rPr>
            </a:br>
            <a:r>
              <a:rPr lang="en-US" sz="1500">
                <a:ea typeface="+mn-lt"/>
                <a:cs typeface="+mn-lt"/>
              </a:rPr>
              <a:t>o Topic Area 4 Protecting service users and service providers in health and social care settings</a:t>
            </a:r>
            <a:endParaRPr lang="en-US" sz="1500">
              <a:ea typeface="Calibri"/>
              <a:cs typeface="Calibri"/>
            </a:endParaRPr>
          </a:p>
          <a:p>
            <a:r>
              <a:rPr lang="en-US" sz="1500" u="sng">
                <a:ea typeface="Calibri"/>
                <a:cs typeface="Calibri"/>
              </a:rPr>
              <a:t>R033: Supporting individuals through life events</a:t>
            </a:r>
          </a:p>
          <a:p>
            <a:r>
              <a:rPr lang="en-US" sz="1500">
                <a:ea typeface="+mn-lt"/>
                <a:cs typeface="+mn-lt"/>
              </a:rPr>
              <a:t>o Topic Area 1 Life stages </a:t>
            </a:r>
          </a:p>
          <a:p>
            <a:r>
              <a:rPr lang="en-US" sz="1500">
                <a:ea typeface="+mn-lt"/>
                <a:cs typeface="+mn-lt"/>
              </a:rPr>
              <a:t>o Topic Area 2 Impacts of life events </a:t>
            </a:r>
          </a:p>
          <a:p>
            <a:r>
              <a:rPr lang="en-US" sz="1500">
                <a:ea typeface="+mn-lt"/>
                <a:cs typeface="+mn-lt"/>
              </a:rPr>
              <a:t>o Topic Area 3 Sources of support</a:t>
            </a:r>
          </a:p>
          <a:p>
            <a:r>
              <a:rPr lang="en-US" sz="1500" u="sng">
                <a:ea typeface="+mn-lt"/>
                <a:cs typeface="+mn-lt"/>
              </a:rPr>
              <a:t>R035: Health promotion campaigns</a:t>
            </a:r>
          </a:p>
          <a:p>
            <a:r>
              <a:rPr lang="en-US" sz="1500">
                <a:ea typeface="+mn-lt"/>
                <a:cs typeface="+mn-lt"/>
              </a:rPr>
              <a:t>o Topic Area 1 Current public health issues and the impact on society </a:t>
            </a:r>
          </a:p>
          <a:p>
            <a:r>
              <a:rPr lang="en-US" sz="1500">
                <a:ea typeface="+mn-lt"/>
                <a:cs typeface="+mn-lt"/>
              </a:rPr>
              <a:t>o Topic Area 2 Factors influencing health </a:t>
            </a:r>
          </a:p>
          <a:p>
            <a:r>
              <a:rPr lang="en-US" sz="1500">
                <a:ea typeface="+mn-lt"/>
                <a:cs typeface="+mn-lt"/>
              </a:rPr>
              <a:t>o Topic Area 3 Plan and create a health promotion campaign</a:t>
            </a:r>
          </a:p>
          <a:p>
            <a:r>
              <a:rPr lang="en-US" sz="1500">
                <a:ea typeface="+mn-lt"/>
                <a:cs typeface="+mn-lt"/>
              </a:rPr>
              <a:t> o Topic Area 4 Deliver and evaluate a health promotion campaign </a:t>
            </a:r>
            <a:endParaRPr lang="en-US" sz="1500">
              <a:ea typeface="Calibri"/>
              <a:cs typeface="Calibri"/>
            </a:endParaRPr>
          </a:p>
        </p:txBody>
      </p:sp>
      <p:sp>
        <p:nvSpPr>
          <p:cNvPr id="9" name="TextBox 8">
            <a:extLst>
              <a:ext uri="{FF2B5EF4-FFF2-40B4-BE49-F238E27FC236}">
                <a16:creationId xmlns:a16="http://schemas.microsoft.com/office/drawing/2014/main" id="{960BF3B8-901A-F99F-BDB5-3C2C47750DBD}"/>
              </a:ext>
            </a:extLst>
          </p:cNvPr>
          <p:cNvSpPr txBox="1"/>
          <p:nvPr/>
        </p:nvSpPr>
        <p:spPr>
          <a:xfrm>
            <a:off x="262758" y="5754413"/>
            <a:ext cx="11600793"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Calibri"/>
                <a:cs typeface="Calibri"/>
              </a:rPr>
              <a:t>The exam unit is sat at the end of the course in Year 11, the rest of the course is assessed on coursework. This will be completed independently with little </a:t>
            </a:r>
            <a:endParaRPr lang="en-US"/>
          </a:p>
        </p:txBody>
      </p:sp>
    </p:spTree>
    <p:extLst>
      <p:ext uri="{BB962C8B-B14F-4D97-AF65-F5344CB8AC3E}">
        <p14:creationId xmlns:p14="http://schemas.microsoft.com/office/powerpoint/2010/main" val="899568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950"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2" y="77234"/>
            <a:ext cx="10515600" cy="933170"/>
          </a:xfrm>
        </p:spPr>
        <p:txBody>
          <a:bodyPr>
            <a:normAutofit/>
          </a:bodyPr>
          <a:lstStyle/>
          <a:p>
            <a:r>
              <a:rPr lang="en-GB" sz="4000" u="sng"/>
              <a:t>Qualification: BTEC Digital IT</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30"/>
            <a:ext cx="5587339" cy="4014457"/>
          </a:xfrm>
          <a:ln>
            <a:solidFill>
              <a:srgbClr val="FFC000"/>
            </a:solidFill>
          </a:ln>
        </p:spPr>
        <p:txBody>
          <a:bodyPr>
            <a:normAutofit fontScale="85000" lnSpcReduction="10000"/>
          </a:bodyPr>
          <a:lstStyle/>
          <a:p>
            <a:pPr marL="0" indent="0">
              <a:buNone/>
            </a:pPr>
            <a:r>
              <a:rPr lang="en-GB" b="1" u="sng"/>
              <a:t>Course content</a:t>
            </a:r>
          </a:p>
          <a:p>
            <a:pPr marL="0" indent="0">
              <a:buNone/>
            </a:pPr>
            <a:endParaRPr lang="en-GB" sz="1900" b="1" u="sng"/>
          </a:p>
          <a:p>
            <a:pPr>
              <a:lnSpc>
                <a:spcPct val="100000"/>
              </a:lnSpc>
              <a:spcBef>
                <a:spcPts val="0"/>
              </a:spcBef>
              <a:defRPr/>
            </a:pPr>
            <a:r>
              <a:rPr lang="en-GB" sz="1900">
                <a:solidFill>
                  <a:prstClr val="black"/>
                </a:solidFill>
              </a:rPr>
              <a:t>Features of user interfaces</a:t>
            </a:r>
          </a:p>
          <a:p>
            <a:pPr>
              <a:lnSpc>
                <a:spcPct val="100000"/>
              </a:lnSpc>
              <a:spcBef>
                <a:spcPts val="0"/>
              </a:spcBef>
              <a:defRPr/>
            </a:pPr>
            <a:r>
              <a:rPr lang="en-GB" sz="1900">
                <a:solidFill>
                  <a:prstClr val="black"/>
                </a:solidFill>
              </a:rPr>
              <a:t>User accessibility</a:t>
            </a:r>
          </a:p>
          <a:p>
            <a:pPr>
              <a:lnSpc>
                <a:spcPct val="100000"/>
              </a:lnSpc>
              <a:spcBef>
                <a:spcPts val="0"/>
              </a:spcBef>
              <a:defRPr/>
            </a:pPr>
            <a:r>
              <a:rPr lang="en-GB" sz="1900">
                <a:solidFill>
                  <a:prstClr val="black"/>
                </a:solidFill>
              </a:rPr>
              <a:t>Create a working interface that meets requirements of the client</a:t>
            </a:r>
          </a:p>
          <a:p>
            <a:pPr>
              <a:lnSpc>
                <a:spcPct val="100000"/>
              </a:lnSpc>
              <a:spcBef>
                <a:spcPts val="0"/>
              </a:spcBef>
              <a:defRPr/>
            </a:pPr>
            <a:r>
              <a:rPr lang="en-GB" sz="1900">
                <a:solidFill>
                  <a:prstClr val="black"/>
                </a:solidFill>
              </a:rPr>
              <a:t>Project management theories</a:t>
            </a:r>
          </a:p>
          <a:p>
            <a:pPr>
              <a:lnSpc>
                <a:spcPct val="100000"/>
              </a:lnSpc>
              <a:spcBef>
                <a:spcPts val="0"/>
              </a:spcBef>
              <a:defRPr/>
            </a:pPr>
            <a:r>
              <a:rPr kumimoji="0" lang="en-GB" sz="1900" b="0" i="0" u="none" strike="noStrike" kern="1200" cap="none" spc="0" normalizeH="0" baseline="0" noProof="0">
                <a:ln>
                  <a:noFill/>
                </a:ln>
                <a:solidFill>
                  <a:prstClr val="black"/>
                </a:solidFill>
                <a:effectLst/>
                <a:uLnTx/>
                <a:uFillTx/>
                <a:ea typeface="+mn-ea"/>
                <a:cs typeface="+mn-cs"/>
              </a:rPr>
              <a:t>Create an effective spreadsheet</a:t>
            </a:r>
          </a:p>
          <a:p>
            <a:pPr>
              <a:lnSpc>
                <a:spcPct val="100000"/>
              </a:lnSpc>
              <a:spcBef>
                <a:spcPts val="0"/>
              </a:spcBef>
              <a:defRPr/>
            </a:pPr>
            <a:r>
              <a:rPr lang="en-GB" sz="1900">
                <a:solidFill>
                  <a:prstClr val="black"/>
                </a:solidFill>
              </a:rPr>
              <a:t>Interpret data from a spreadsheet</a:t>
            </a:r>
          </a:p>
          <a:p>
            <a:pPr>
              <a:lnSpc>
                <a:spcPct val="100000"/>
              </a:lnSpc>
              <a:spcBef>
                <a:spcPts val="0"/>
              </a:spcBef>
              <a:defRPr/>
            </a:pPr>
            <a:r>
              <a:rPr kumimoji="0" lang="en-GB" sz="1900" b="0" i="0" u="none" strike="noStrike" kern="1200" cap="none" spc="0" normalizeH="0" baseline="0" noProof="0">
                <a:ln>
                  <a:noFill/>
                </a:ln>
                <a:solidFill>
                  <a:prstClr val="black"/>
                </a:solidFill>
                <a:effectLst/>
                <a:uLnTx/>
                <a:uFillTx/>
                <a:ea typeface="+mn-ea"/>
                <a:cs typeface="+mn-cs"/>
              </a:rPr>
              <a:t>Networks</a:t>
            </a:r>
          </a:p>
          <a:p>
            <a:pPr>
              <a:lnSpc>
                <a:spcPct val="100000"/>
              </a:lnSpc>
              <a:spcBef>
                <a:spcPts val="0"/>
              </a:spcBef>
              <a:defRPr/>
            </a:pPr>
            <a:r>
              <a:rPr kumimoji="0" lang="en-GB" sz="1900" b="0" i="0" u="none" strike="noStrike" kern="1200" cap="none" spc="0" normalizeH="0" baseline="0" noProof="0">
                <a:ln>
                  <a:noFill/>
                </a:ln>
                <a:solidFill>
                  <a:prstClr val="black"/>
                </a:solidFill>
                <a:effectLst/>
                <a:uLnTx/>
                <a:uFillTx/>
                <a:ea typeface="+mn-ea"/>
                <a:cs typeface="+mn-cs"/>
              </a:rPr>
              <a:t>Collaboration tools</a:t>
            </a:r>
          </a:p>
          <a:p>
            <a:pPr>
              <a:lnSpc>
                <a:spcPct val="100000"/>
              </a:lnSpc>
              <a:spcBef>
                <a:spcPts val="0"/>
              </a:spcBef>
              <a:defRPr/>
            </a:pPr>
            <a:r>
              <a:rPr lang="en-GB" sz="1900">
                <a:solidFill>
                  <a:prstClr val="black"/>
                </a:solidFill>
              </a:rPr>
              <a:t>Features of remote working</a:t>
            </a:r>
          </a:p>
          <a:p>
            <a:pPr>
              <a:lnSpc>
                <a:spcPct val="100000"/>
              </a:lnSpc>
              <a:spcBef>
                <a:spcPts val="0"/>
              </a:spcBef>
              <a:defRPr/>
            </a:pPr>
            <a:r>
              <a:rPr lang="en-GB" sz="1900">
                <a:solidFill>
                  <a:prstClr val="black"/>
                </a:solidFill>
              </a:rPr>
              <a:t>Create flow charts</a:t>
            </a:r>
            <a:endParaRPr kumimoji="0" lang="en-GB" sz="1900" b="0" i="0" u="none" strike="noStrike" kern="1200" cap="none" spc="0" normalizeH="0" baseline="0" noProof="0">
              <a:ln>
                <a:noFill/>
              </a:ln>
              <a:solidFill>
                <a:prstClr val="black"/>
              </a:solidFill>
              <a:effectLst/>
              <a:uLnTx/>
              <a:uFillTx/>
              <a:ea typeface="+mn-ea"/>
              <a:cs typeface="+mn-cs"/>
            </a:endParaRPr>
          </a:p>
          <a:p>
            <a:pPr marL="0" indent="0">
              <a:buNone/>
            </a:pPr>
            <a:endParaRPr lang="en-GB" sz="2000"/>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04892" y="2446740"/>
            <a:ext cx="5181600" cy="2655347"/>
          </a:xfrm>
          <a:ln>
            <a:solidFill>
              <a:srgbClr val="FFC000"/>
            </a:solidFill>
          </a:ln>
        </p:spPr>
        <p:txBody>
          <a:bodyPr vert="horz" lIns="91440" tIns="45720" rIns="91440" bIns="45720" rtlCol="0" anchor="t">
            <a:normAutofit fontScale="85000" lnSpcReduction="10000"/>
          </a:bodyPr>
          <a:lstStyle/>
          <a:p>
            <a:pPr marL="0" indent="0">
              <a:buNone/>
            </a:pPr>
            <a:r>
              <a:rPr lang="en-GB" b="1" u="sng"/>
              <a:t>Assessments </a:t>
            </a:r>
          </a:p>
          <a:p>
            <a:pPr marL="0" indent="0">
              <a:buNone/>
            </a:pPr>
            <a:r>
              <a:rPr lang="en-GB" sz="1900" b="1"/>
              <a:t>Two internal assessments</a:t>
            </a:r>
          </a:p>
          <a:p>
            <a:pPr marL="0" indent="0">
              <a:buNone/>
            </a:pPr>
            <a:r>
              <a:rPr lang="en-GB" sz="1900"/>
              <a:t>Component 1 – Exploring User Interface Design (25%)</a:t>
            </a:r>
          </a:p>
          <a:p>
            <a:pPr marL="0" indent="0">
              <a:buNone/>
            </a:pPr>
            <a:r>
              <a:rPr lang="en-GB" sz="1900"/>
              <a:t>Component 2 – Collecting, Presenting and Interpreting Data (25%)</a:t>
            </a:r>
          </a:p>
          <a:p>
            <a:pPr marL="0" indent="0">
              <a:buNone/>
            </a:pPr>
            <a:endParaRPr lang="en-GB" sz="1900"/>
          </a:p>
          <a:p>
            <a:pPr marL="0" indent="0">
              <a:buNone/>
            </a:pPr>
            <a:r>
              <a:rPr lang="en-GB" sz="1900" b="1"/>
              <a:t>One External assessment </a:t>
            </a:r>
          </a:p>
          <a:p>
            <a:pPr marL="0" indent="0">
              <a:buNone/>
            </a:pPr>
            <a:r>
              <a:rPr lang="en-GB" sz="1900"/>
              <a:t>Component 3 – Effective Digital Working Practices (50%)</a:t>
            </a: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5277506"/>
            <a:ext cx="11022389" cy="1325563"/>
          </a:xfrm>
          <a:prstGeom prst="rect">
            <a:avLst/>
          </a:prstGeom>
          <a:ln>
            <a:solidFill>
              <a:srgbClr val="FFC000"/>
            </a:solidFill>
          </a:ln>
        </p:spPr>
        <p:txBody>
          <a:bodyPr vert="horz" lIns="91440" tIns="45720" rIns="91440" bIns="45720" rtlCol="0" anchor="t">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p>
          <a:p>
            <a:pPr marL="0" indent="0">
              <a:buNone/>
            </a:pPr>
            <a:r>
              <a:rPr lang="en-GB">
                <a:solidFill>
                  <a:prstClr val="black"/>
                </a:solidFill>
              </a:rPr>
              <a:t>Digital I</a:t>
            </a:r>
            <a:r>
              <a:rPr kumimoji="0" lang="en-GB" sz="2800" b="0" i="0" u="none" strike="noStrike" kern="1200" cap="none" spc="0" normalizeH="0" baseline="0" noProof="0">
                <a:ln>
                  <a:noFill/>
                </a:ln>
                <a:solidFill>
                  <a:prstClr val="black"/>
                </a:solidFill>
                <a:effectLst/>
                <a:uLnTx/>
                <a:uFillTx/>
                <a:ea typeface="+mn-ea"/>
                <a:cs typeface="+mn-cs"/>
              </a:rPr>
              <a:t>nformation Technologies provides a good pathway to Post 16 IT related courses. IT is an expanding field which suits a range of career opportunities. Many jobs require IT skills. This is suitable for people with different qualities. You will learn to work independently, solve problems, create practical IT solutions as well learning how IT fits into today’s society. </a:t>
            </a:r>
          </a:p>
          <a:p>
            <a:pPr marL="0" indent="0">
              <a:buFont typeface="Arial" panose="020B0604020202020204" pitchFamily="34" charset="0"/>
              <a:buNone/>
            </a:pPr>
            <a:endParaRPr lang="en-GB" b="1" u="sng"/>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04892" y="1087630"/>
            <a:ext cx="5181600" cy="1183691"/>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sz="1900"/>
              <a:t>Pearson</a:t>
            </a:r>
          </a:p>
        </p:txBody>
      </p:sp>
    </p:spTree>
    <p:extLst>
      <p:ext uri="{BB962C8B-B14F-4D97-AF65-F5344CB8AC3E}">
        <p14:creationId xmlns:p14="http://schemas.microsoft.com/office/powerpoint/2010/main" val="20468765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fireworks&#10;&#10;Description automatically generated">
            <a:extLst>
              <a:ext uri="{FF2B5EF4-FFF2-40B4-BE49-F238E27FC236}">
                <a16:creationId xmlns:a16="http://schemas.microsoft.com/office/drawing/2014/main" id="{9ED96300-2D93-EE3E-5C09-DEA3F8543B22}"/>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02129" y="235678"/>
            <a:ext cx="2025767" cy="687016"/>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1" y="106363"/>
            <a:ext cx="9616429" cy="933170"/>
          </a:xfrm>
        </p:spPr>
        <p:txBody>
          <a:bodyPr>
            <a:noAutofit/>
          </a:bodyPr>
          <a:lstStyle/>
          <a:p>
            <a:r>
              <a:rPr lang="en-GB" sz="3200" u="sng"/>
              <a:t>Qualification: </a:t>
            </a:r>
            <a:r>
              <a:rPr lang="en-GB" sz="3200" u="sng">
                <a:ea typeface="+mj-lt"/>
                <a:cs typeface="+mj-lt"/>
              </a:rPr>
              <a:t>Vocational Award in Hospitality &amp; Catering</a:t>
            </a:r>
            <a:endParaRPr lang="en-GB" sz="3200" u="sng">
              <a:cs typeface="Calibri Light"/>
            </a:endParaRP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29"/>
            <a:ext cx="5730260" cy="4338445"/>
          </a:xfrm>
          <a:ln>
            <a:solidFill>
              <a:srgbClr val="FFC000"/>
            </a:solidFill>
          </a:ln>
        </p:spPr>
        <p:txBody>
          <a:bodyPr vert="horz" lIns="91440" tIns="45720" rIns="91440" bIns="45720" rtlCol="0" anchor="t">
            <a:noAutofit/>
          </a:bodyPr>
          <a:lstStyle/>
          <a:p>
            <a:pPr marL="0" indent="0">
              <a:buNone/>
            </a:pPr>
            <a:r>
              <a:rPr lang="en-GB" b="1" u="sng"/>
              <a:t>Course content</a:t>
            </a:r>
          </a:p>
          <a:p>
            <a:pPr marL="0" indent="0">
              <a:buNone/>
            </a:pPr>
            <a:r>
              <a:rPr lang="en-GB" sz="1500">
                <a:cs typeface="Calibri"/>
              </a:rPr>
              <a:t>Knowledge, understanding and skills </a:t>
            </a:r>
          </a:p>
          <a:p>
            <a:pPr algn="just"/>
            <a:r>
              <a:rPr lang="en-GB" sz="1500" b="1">
                <a:ea typeface="+mn-lt"/>
                <a:cs typeface="+mn-lt"/>
              </a:rPr>
              <a:t>demonstrate</a:t>
            </a:r>
            <a:r>
              <a:rPr lang="en-GB" sz="1500">
                <a:ea typeface="+mn-lt"/>
                <a:cs typeface="+mn-lt"/>
              </a:rPr>
              <a:t> effective and </a:t>
            </a:r>
            <a:r>
              <a:rPr lang="en-GB" sz="1500" b="1">
                <a:ea typeface="+mn-lt"/>
                <a:cs typeface="+mn-lt"/>
              </a:rPr>
              <a:t>safe</a:t>
            </a:r>
            <a:r>
              <a:rPr lang="en-GB" sz="1500">
                <a:ea typeface="+mn-lt"/>
                <a:cs typeface="+mn-lt"/>
              </a:rPr>
              <a:t> cooking skills by planning, preparing and cooking a variety of food ingredients whilst using different cooking techniques and equipment </a:t>
            </a:r>
            <a:endParaRPr lang="en-GB" sz="1500">
              <a:cs typeface="Calibri" panose="020F0502020204030204"/>
            </a:endParaRPr>
          </a:p>
          <a:p>
            <a:pPr algn="just"/>
            <a:r>
              <a:rPr lang="en-GB" sz="1500" b="1">
                <a:ea typeface="+mn-lt"/>
                <a:cs typeface="+mn-lt"/>
              </a:rPr>
              <a:t>develop</a:t>
            </a:r>
            <a:r>
              <a:rPr lang="en-GB" sz="1500">
                <a:ea typeface="+mn-lt"/>
                <a:cs typeface="+mn-lt"/>
              </a:rPr>
              <a:t> knowledge and understanding of the functional properties and chemical characteristics of food as well as a sound knowledge of the nutritional content of food and drinks </a:t>
            </a:r>
            <a:endParaRPr lang="en-GB" sz="1500">
              <a:cs typeface="Calibri" panose="020F0502020204030204"/>
            </a:endParaRPr>
          </a:p>
          <a:p>
            <a:pPr algn="just"/>
            <a:r>
              <a:rPr lang="en-GB" sz="1500" b="1">
                <a:ea typeface="+mn-lt"/>
                <a:cs typeface="+mn-lt"/>
              </a:rPr>
              <a:t>understand</a:t>
            </a:r>
            <a:r>
              <a:rPr lang="en-GB" sz="1500">
                <a:ea typeface="+mn-lt"/>
                <a:cs typeface="+mn-lt"/>
              </a:rPr>
              <a:t> the relationship between diet, nutrition and health, including the physiological and psychological effects of poor diet and health </a:t>
            </a:r>
            <a:endParaRPr lang="en-GB" sz="1500">
              <a:cs typeface="Calibri" panose="020F0502020204030204"/>
            </a:endParaRPr>
          </a:p>
          <a:p>
            <a:pPr algn="just"/>
            <a:r>
              <a:rPr lang="en-GB" sz="1500" b="1">
                <a:ea typeface="+mn-lt"/>
                <a:cs typeface="+mn-lt"/>
              </a:rPr>
              <a:t>demonstrate </a:t>
            </a:r>
            <a:r>
              <a:rPr lang="en-GB" sz="1500">
                <a:ea typeface="+mn-lt"/>
                <a:cs typeface="+mn-lt"/>
              </a:rPr>
              <a:t>knowledge and understanding of functional and nutritional properties, sensory qualities and food safety considerations when preparing, processing, storing, cooking and serving food</a:t>
            </a:r>
            <a:endParaRPr lang="en-GB" sz="1500">
              <a:cs typeface="Calibri"/>
            </a:endParaRPr>
          </a:p>
          <a:p>
            <a:pPr algn="just"/>
            <a:r>
              <a:rPr lang="en-GB" sz="1500" b="1">
                <a:cs typeface="Calibri"/>
              </a:rPr>
              <a:t>Evaluate</a:t>
            </a:r>
            <a:r>
              <a:rPr lang="en-GB" sz="1500">
                <a:cs typeface="Calibri"/>
              </a:rPr>
              <a:t> their performance and recipe developments.</a:t>
            </a:r>
          </a:p>
          <a:p>
            <a:pPr marL="0" indent="0">
              <a:buNone/>
            </a:pPr>
            <a:endParaRPr lang="en-GB" sz="1500" u="sng">
              <a:cs typeface="Calibri"/>
            </a:endParaRPr>
          </a:p>
          <a:p>
            <a:pPr marL="0" indent="0">
              <a:buNone/>
            </a:pPr>
            <a:endParaRPr lang="en-GB" sz="1500" u="sng">
              <a:cs typeface="Calibri"/>
            </a:endParaRPr>
          </a:p>
          <a:p>
            <a:pPr marL="0" indent="0">
              <a:buNone/>
            </a:pPr>
            <a:endParaRPr lang="en-GB" sz="1500">
              <a:cs typeface="Calibri"/>
            </a:endParaRPr>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04892" y="2172320"/>
            <a:ext cx="5181600" cy="3253754"/>
          </a:xfrm>
          <a:ln>
            <a:solidFill>
              <a:srgbClr val="FFC000"/>
            </a:solidFill>
          </a:ln>
        </p:spPr>
        <p:txBody>
          <a:bodyPr vert="horz" lIns="91440" tIns="45720" rIns="91440" bIns="45720" rtlCol="0" anchor="t">
            <a:normAutofit/>
          </a:bodyPr>
          <a:lstStyle/>
          <a:p>
            <a:pPr marL="0" indent="0">
              <a:buNone/>
            </a:pPr>
            <a:r>
              <a:rPr lang="en-GB" sz="2000" b="1" u="sng"/>
              <a:t>Assessments </a:t>
            </a:r>
            <a:endParaRPr lang="en-GB" sz="2000" b="1">
              <a:cs typeface="Calibri"/>
            </a:endParaRPr>
          </a:p>
          <a:p>
            <a:pPr marL="0" indent="0">
              <a:buNone/>
            </a:pPr>
            <a:r>
              <a:rPr lang="en-GB" sz="2000">
                <a:cs typeface="Calibri"/>
              </a:rPr>
              <a:t>Unit 1- The Hospitality and Catering Industry</a:t>
            </a:r>
            <a:endParaRPr lang="en-GB" sz="2000"/>
          </a:p>
          <a:p>
            <a:pPr marL="0" indent="0">
              <a:buNone/>
            </a:pPr>
            <a:r>
              <a:rPr lang="en-GB" sz="2000">
                <a:cs typeface="Calibri"/>
              </a:rPr>
              <a:t>Written examination: 1 hr 20 mins, 80 marks, (40%)</a:t>
            </a:r>
          </a:p>
          <a:p>
            <a:pPr marL="0" indent="0">
              <a:buNone/>
            </a:pPr>
            <a:endParaRPr lang="en-GB" sz="2000">
              <a:cs typeface="Calibri"/>
            </a:endParaRPr>
          </a:p>
          <a:p>
            <a:pPr marL="0" indent="0">
              <a:buNone/>
            </a:pPr>
            <a:r>
              <a:rPr lang="en-GB" sz="2000">
                <a:cs typeface="Calibri"/>
              </a:rPr>
              <a:t>Unit 2- Hospitality and Catering in Action</a:t>
            </a:r>
          </a:p>
          <a:p>
            <a:pPr marL="0" indent="0">
              <a:buNone/>
            </a:pPr>
            <a:r>
              <a:rPr lang="en-GB" sz="2000">
                <a:cs typeface="Calibri"/>
              </a:rPr>
              <a:t>Controlled assessment: 12 hrs, 120 marks, (60%)</a:t>
            </a: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1" y="5474170"/>
            <a:ext cx="11022389" cy="1277467"/>
          </a:xfrm>
          <a:prstGeom prst="rect">
            <a:avLst/>
          </a:prstGeom>
          <a:ln>
            <a:solidFill>
              <a:srgbClr val="FFC000"/>
            </a:solidFill>
          </a:ln>
        </p:spPr>
        <p:txBody>
          <a:bodyPr vert="horz" lIns="91440" tIns="45720" rIns="91440" bIns="45720" rtlCol="0" anchor="t">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u="sng"/>
              <a:t>Points to note:</a:t>
            </a:r>
          </a:p>
          <a:p>
            <a:pPr marL="0" indent="0">
              <a:buNone/>
            </a:pPr>
            <a:r>
              <a:rPr lang="en-GB"/>
              <a:t>According to the British Hospitality Association, hospitality and catering is Britain's fourth largest industry and accounts for around 10% of the total workforce. The ability to plan, prepare and present food is an essential skill within the hospitality and catering industry. </a:t>
            </a:r>
          </a:p>
          <a:p>
            <a:pPr marL="0" indent="0">
              <a:buNone/>
            </a:pPr>
            <a:r>
              <a:rPr lang="en-GB"/>
              <a:t>This course can lead to jobs such as a chef, chocolatier, banqueting manager, health and safety inspector, confectioner, cake decorator, dietician, health visitor, nutritional therapist,  product development, bacteriologist, food scientist and a food technologist.</a:t>
            </a:r>
            <a:endParaRPr lang="en-GB">
              <a:cs typeface="Calibri"/>
            </a:endParaRPr>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04892" y="1087631"/>
            <a:ext cx="5181600" cy="1036592"/>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None/>
            </a:pPr>
            <a:r>
              <a:rPr lang="en-GB" sz="2400">
                <a:cs typeface="Calibri"/>
              </a:rPr>
              <a:t>WJEC- Technical Award </a:t>
            </a:r>
          </a:p>
        </p:txBody>
      </p:sp>
    </p:spTree>
    <p:extLst>
      <p:ext uri="{BB962C8B-B14F-4D97-AF65-F5344CB8AC3E}">
        <p14:creationId xmlns:p14="http://schemas.microsoft.com/office/powerpoint/2010/main" val="41474047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07782" y="254930"/>
            <a:ext cx="1720114" cy="667763"/>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236213" y="86925"/>
            <a:ext cx="10515600" cy="933170"/>
          </a:xfrm>
        </p:spPr>
        <p:txBody>
          <a:bodyPr>
            <a:normAutofit/>
          </a:bodyPr>
          <a:lstStyle/>
          <a:p>
            <a:r>
              <a:rPr lang="en-GB" sz="4000" u="sng"/>
              <a:t>Qualification: Cambridge National Sports Studies</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30"/>
            <a:ext cx="6179547" cy="4014457"/>
          </a:xfrm>
          <a:ln>
            <a:solidFill>
              <a:srgbClr val="FFC000"/>
            </a:solidFill>
          </a:ln>
        </p:spPr>
        <p:txBody>
          <a:bodyPr vert="horz" lIns="91440" tIns="45720" rIns="91440" bIns="45720" rtlCol="0" anchor="t">
            <a:noAutofit/>
          </a:bodyPr>
          <a:lstStyle/>
          <a:p>
            <a:pPr marL="0" indent="0">
              <a:buNone/>
            </a:pPr>
            <a:r>
              <a:rPr lang="en-GB" sz="1400" b="1" u="sng"/>
              <a:t>Course content</a:t>
            </a:r>
          </a:p>
          <a:p>
            <a:pPr marL="0" indent="0">
              <a:buNone/>
            </a:pPr>
            <a:r>
              <a:rPr lang="en-GB" sz="1400" b="0" i="0">
                <a:solidFill>
                  <a:srgbClr val="000000"/>
                </a:solidFill>
                <a:effectLst/>
                <a:latin typeface="+mj-lt"/>
              </a:rPr>
              <a:t>Practical, accessible, fun and exciting to learn, it will inspire your students to develop real-world skills to prepare students for their future. With a choice of optional NEA units and a re-submission opportunity for each NEA unit, this course is designed to suit the needs of all students.</a:t>
            </a:r>
            <a:endParaRPr lang="en-GB" sz="1400" u="sng">
              <a:solidFill>
                <a:srgbClr val="000000"/>
              </a:solidFill>
              <a:latin typeface="+mj-lt"/>
            </a:endParaRPr>
          </a:p>
          <a:p>
            <a:pPr marL="0" indent="0">
              <a:buNone/>
            </a:pPr>
            <a:r>
              <a:rPr lang="en-GB" sz="1400">
                <a:latin typeface="+mj-lt"/>
              </a:rPr>
              <a:t>Students begin the course studying the effects media has in sport, how media continues to change and why sport needs it to succeed. </a:t>
            </a:r>
          </a:p>
          <a:p>
            <a:pPr marL="0" indent="0">
              <a:buNone/>
            </a:pPr>
            <a:r>
              <a:rPr lang="en-GB" sz="1400">
                <a:latin typeface="+mj-lt"/>
              </a:rPr>
              <a:t>There is plenty of opportunity to show leadership and sporting prowess in the second coursework unit taught in the Spring of 2025.</a:t>
            </a:r>
          </a:p>
          <a:p>
            <a:pPr marL="0" indent="0">
              <a:buNone/>
            </a:pPr>
            <a:r>
              <a:rPr lang="en-GB" sz="1400">
                <a:latin typeface="+mj-lt"/>
              </a:rPr>
              <a:t>With coursework complete, all efforts turn to the preparation of the written exam in the summer of 2025. Students will learn about the following topics:</a:t>
            </a:r>
          </a:p>
          <a:p>
            <a:r>
              <a:rPr lang="en-GB" sz="1400">
                <a:latin typeface="+mj-lt"/>
              </a:rPr>
              <a:t>Barriers to participation in Sport</a:t>
            </a:r>
          </a:p>
          <a:p>
            <a:r>
              <a:rPr lang="en-GB" sz="1400">
                <a:latin typeface="+mj-lt"/>
              </a:rPr>
              <a:t>Performance enhancing drugs</a:t>
            </a:r>
          </a:p>
          <a:p>
            <a:r>
              <a:rPr lang="en-GB" sz="1400">
                <a:latin typeface="+mj-lt"/>
              </a:rPr>
              <a:t>Sporting Values and Player Etiquette</a:t>
            </a:r>
          </a:p>
          <a:p>
            <a:r>
              <a:rPr lang="en-GB" sz="1400">
                <a:latin typeface="+mj-lt"/>
              </a:rPr>
              <a:t>National Governing Bodies</a:t>
            </a: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5277506"/>
            <a:ext cx="11780248" cy="1325563"/>
          </a:xfrm>
          <a:prstGeom prst="rect">
            <a:avLst/>
          </a:prstGeom>
          <a:ln>
            <a:solidFill>
              <a:srgbClr val="FFC000"/>
            </a:solidFill>
          </a:ln>
        </p:spPr>
        <p:txBody>
          <a:bodyPr vert="horz" lIns="91440" tIns="45720" rIns="91440" bIns="45720" rtlCol="0" anchor="t">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p>
          <a:p>
            <a:pPr marL="0" indent="0">
              <a:buFont typeface="Arial" panose="020B0604020202020204" pitchFamily="34" charset="0"/>
              <a:buNone/>
            </a:pPr>
            <a:r>
              <a:rPr lang="en-GB"/>
              <a:t>This course measures both your practical performance in sport as well as your theoretical knowledge. Students are required to be assessed in at least two sports. Lessons will work in a 2:1 ratio of theory to practical. Students will sit the exam in the summer of Year 11. All coursework is to be submitted by the Spring Term of Year 11.</a:t>
            </a:r>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457950" y="2124581"/>
            <a:ext cx="5486400" cy="2977506"/>
          </a:xfrm>
          <a:prstGeom prst="rect">
            <a:avLst/>
          </a:prstGeom>
          <a:ln>
            <a:solidFill>
              <a:srgbClr val="FFC000"/>
            </a:solidFill>
          </a:ln>
        </p:spPr>
        <p:txBody>
          <a:bodyPr vert="horz" lIns="91440" tIns="45720" rIns="91440" bIns="45720" rtlCol="0" anchor="t">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800" b="1" u="sng"/>
              <a:t>Assessments </a:t>
            </a:r>
          </a:p>
          <a:p>
            <a:pPr marL="0" indent="0">
              <a:buNone/>
            </a:pPr>
            <a:r>
              <a:rPr lang="en-GB" sz="2800" b="1"/>
              <a:t>Exam:</a:t>
            </a:r>
          </a:p>
          <a:p>
            <a:r>
              <a:rPr lang="en-GB" sz="2800"/>
              <a:t>Contemporary Issues in Sport (75 mins)</a:t>
            </a:r>
          </a:p>
          <a:p>
            <a:pPr marL="0" indent="0">
              <a:buNone/>
            </a:pPr>
            <a:r>
              <a:rPr lang="en-GB" sz="2800" b="1"/>
              <a:t>Coursework:</a:t>
            </a:r>
          </a:p>
          <a:p>
            <a:r>
              <a:rPr lang="en-GB" sz="2800"/>
              <a:t>Performance and Leadership in Sports Activities</a:t>
            </a:r>
          </a:p>
          <a:p>
            <a:r>
              <a:rPr lang="en-GB" sz="2800"/>
              <a:t>Sport and the Media</a:t>
            </a:r>
          </a:p>
          <a:p>
            <a:pPr marL="0" indent="0">
              <a:buNone/>
            </a:pPr>
            <a:r>
              <a:rPr lang="en-GB">
                <a:cs typeface="Calibri" panose="020F0502020204030204"/>
              </a:rPr>
              <a:t>All assessments (including exam) are worth an equal weighting of 80 UMS points.</a:t>
            </a:r>
          </a:p>
          <a:p>
            <a:pPr marL="0" indent="0">
              <a:buNone/>
            </a:pPr>
            <a:endParaRPr lang="en-GB" sz="2800"/>
          </a:p>
          <a:p>
            <a:pPr marL="0" indent="0">
              <a:buFont typeface="Arial" panose="020B0604020202020204" pitchFamily="34" charset="0"/>
              <a:buNone/>
            </a:pPr>
            <a:endParaRPr lang="en-GB"/>
          </a:p>
        </p:txBody>
      </p:sp>
      <p:sp>
        <p:nvSpPr>
          <p:cNvPr id="10" name="Content Placeholder 3">
            <a:extLst>
              <a:ext uri="{FF2B5EF4-FFF2-40B4-BE49-F238E27FC236}">
                <a16:creationId xmlns:a16="http://schemas.microsoft.com/office/drawing/2014/main" id="{19188FC6-AD19-7E5E-94C7-D0C734ED50D4}"/>
              </a:ext>
            </a:extLst>
          </p:cNvPr>
          <p:cNvSpPr txBox="1">
            <a:spLocks/>
          </p:cNvSpPr>
          <p:nvPr/>
        </p:nvSpPr>
        <p:spPr>
          <a:xfrm>
            <a:off x="6459793" y="1057052"/>
            <a:ext cx="5484557" cy="933170"/>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a:t>OCR</a:t>
            </a:r>
          </a:p>
        </p:txBody>
      </p:sp>
    </p:spTree>
    <p:extLst>
      <p:ext uri="{BB962C8B-B14F-4D97-AF65-F5344CB8AC3E}">
        <p14:creationId xmlns:p14="http://schemas.microsoft.com/office/powerpoint/2010/main" val="694340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506436" y="92295"/>
            <a:ext cx="10923563" cy="933170"/>
          </a:xfrm>
        </p:spPr>
        <p:txBody>
          <a:bodyPr>
            <a:normAutofit/>
          </a:bodyPr>
          <a:lstStyle/>
          <a:p>
            <a:r>
              <a:rPr lang="en-GB" sz="4000" u="sng"/>
              <a:t>Key Stage 4 Curriculum</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379808" y="922694"/>
            <a:ext cx="5931896" cy="5828943"/>
          </a:xfrm>
          <a:ln>
            <a:solidFill>
              <a:srgbClr val="FFC000"/>
            </a:solidFill>
          </a:ln>
        </p:spPr>
        <p:txBody>
          <a:bodyPr>
            <a:noAutofit/>
          </a:bodyPr>
          <a:lstStyle/>
          <a:p>
            <a:pPr marL="0" indent="0">
              <a:buNone/>
            </a:pPr>
            <a:r>
              <a:rPr lang="en-GB" sz="1500"/>
              <a:t>The purpose of this guide is to inform students, parents and carers about the Key Stage 4 Curriculum offer at Jewellery Quarter Academy. Our curriculum is designed to provide students with a breadth of study that enables them to pursue every pathway in the future (even if, for many, that pathway is not decided). To meet this aim, students in Year 10 and Year 11 study the following core subjects:</a:t>
            </a:r>
          </a:p>
          <a:p>
            <a:endParaRPr lang="en-GB" sz="1500"/>
          </a:p>
          <a:p>
            <a:pPr marL="171450" indent="-171450">
              <a:buFont typeface="Arial" panose="020B0604020202020204" pitchFamily="34" charset="0"/>
              <a:buChar char="•"/>
            </a:pPr>
            <a:r>
              <a:rPr lang="en-GB" sz="1500"/>
              <a:t>English Language</a:t>
            </a:r>
          </a:p>
          <a:p>
            <a:pPr marL="171450" indent="-171450">
              <a:buFont typeface="Arial" panose="020B0604020202020204" pitchFamily="34" charset="0"/>
              <a:buChar char="•"/>
            </a:pPr>
            <a:r>
              <a:rPr lang="en-GB" sz="1500"/>
              <a:t>English Literature</a:t>
            </a:r>
          </a:p>
          <a:p>
            <a:pPr marL="171450" indent="-171450">
              <a:buFont typeface="Arial" panose="020B0604020202020204" pitchFamily="34" charset="0"/>
              <a:buChar char="•"/>
            </a:pPr>
            <a:r>
              <a:rPr lang="en-GB" sz="1500"/>
              <a:t>Mathematics</a:t>
            </a:r>
          </a:p>
          <a:p>
            <a:pPr marL="171450" indent="-171450">
              <a:buFont typeface="Arial" panose="020B0604020202020204" pitchFamily="34" charset="0"/>
              <a:buChar char="•"/>
            </a:pPr>
            <a:r>
              <a:rPr lang="en-GB" sz="1500"/>
              <a:t>Combined Science</a:t>
            </a:r>
          </a:p>
          <a:p>
            <a:pPr marL="171450" indent="-171450">
              <a:buFont typeface="Arial" panose="020B0604020202020204" pitchFamily="34" charset="0"/>
              <a:buChar char="•"/>
            </a:pPr>
            <a:r>
              <a:rPr lang="en-GB" sz="1500"/>
              <a:t>Personal Development</a:t>
            </a:r>
          </a:p>
          <a:p>
            <a:pPr marL="171450" indent="-171450">
              <a:buFont typeface="Arial" panose="020B0604020202020204" pitchFamily="34" charset="0"/>
              <a:buChar char="•"/>
            </a:pPr>
            <a:r>
              <a:rPr lang="en-GB" sz="1500"/>
              <a:t>Core PE</a:t>
            </a:r>
          </a:p>
          <a:p>
            <a:pPr marL="171450" indent="-171450">
              <a:buFont typeface="Arial" panose="020B0604020202020204" pitchFamily="34" charset="0"/>
              <a:buChar char="•"/>
            </a:pPr>
            <a:endParaRPr lang="en-GB" sz="1500"/>
          </a:p>
          <a:p>
            <a:pPr marL="0" indent="0">
              <a:buNone/>
            </a:pPr>
            <a:r>
              <a:rPr lang="en-GB" sz="1500"/>
              <a:t>In addition to the compulsory core subjects, students will be able to chose from a list of offered subjects for their GCSE studies. Every effort will be made to accommodate students’ first choices however this may not always be possible. Therefore, students will be asked to pick their first and reserve choice from list A and then pick their second and third choices from list B with their second and third reserve choices. In total you make 6 choices – 3 main and 3 reserve. </a:t>
            </a:r>
          </a:p>
        </p:txBody>
      </p:sp>
      <p:pic>
        <p:nvPicPr>
          <p:cNvPr id="15" name="Picture 14" descr="Text Box">
            <a:extLst>
              <a:ext uri="{FF2B5EF4-FFF2-40B4-BE49-F238E27FC236}">
                <a16:creationId xmlns:a16="http://schemas.microsoft.com/office/drawing/2014/main" id="{666107E3-AC2C-BF25-032D-3207372296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57960" y="6075123"/>
            <a:ext cx="2593853" cy="676514"/>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4382DD0F-878D-7FA2-66C1-8CE47246D3C6}"/>
              </a:ext>
            </a:extLst>
          </p:cNvPr>
          <p:cNvSpPr txBox="1">
            <a:spLocks/>
          </p:cNvSpPr>
          <p:nvPr/>
        </p:nvSpPr>
        <p:spPr>
          <a:xfrm>
            <a:off x="6527408" y="957834"/>
            <a:ext cx="5500487" cy="3375015"/>
          </a:xfrm>
          <a:prstGeom prst="rect">
            <a:avLst/>
          </a:prstGeom>
          <a:ln>
            <a:solidFill>
              <a:srgbClr val="FFC00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a:t>Types of Qualifications </a:t>
            </a:r>
          </a:p>
          <a:p>
            <a:endParaRPr lang="en-US" sz="1500"/>
          </a:p>
          <a:p>
            <a:pPr marL="0" indent="0">
              <a:buFont typeface="Arial" panose="020B0604020202020204" pitchFamily="34" charset="0"/>
              <a:buNone/>
            </a:pPr>
            <a:r>
              <a:rPr lang="en-US" sz="1500"/>
              <a:t>It is possible for students to achieve a Level 1 or 2 qualification in all subjects on offer at Jewellery Quarter Academy. Many of these subjects are more traditional GCSE subjects, but we also offer BTECs, Technical Awards and Cambridge Nationals, all of which are of equal rigour to a GCSE and require the same high standards to be demonstrated in the award of a grade. </a:t>
            </a:r>
          </a:p>
          <a:p>
            <a:endParaRPr lang="en-US" sz="1500"/>
          </a:p>
          <a:p>
            <a:pPr marL="0" indent="0">
              <a:buFont typeface="Arial" panose="020B0604020202020204" pitchFamily="34" charset="0"/>
              <a:buNone/>
            </a:pPr>
            <a:r>
              <a:rPr lang="en-US" sz="1500"/>
              <a:t>GCSE subjects are graded on a 1—9 scale (please see next page for further guidance). BTECs, Technical Awards and Cambridge National qualifications are graded as Distinction*, Distinction, Merit and Pass. </a:t>
            </a:r>
          </a:p>
        </p:txBody>
      </p:sp>
    </p:spTree>
    <p:extLst>
      <p:ext uri="{BB962C8B-B14F-4D97-AF65-F5344CB8AC3E}">
        <p14:creationId xmlns:p14="http://schemas.microsoft.com/office/powerpoint/2010/main" val="1878429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FE2D0-8E2B-B5C6-B318-7B378C88D56D}"/>
            </a:ext>
          </a:extLst>
        </p:cNvPr>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F259AEC7-9430-3BBE-9DD6-12CDA1FE268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161C8FE0-A649-518C-7E83-8FD4D3384D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1349EB85-2A15-7B3C-4518-6B8E662AF5E1}"/>
              </a:ext>
            </a:extLst>
          </p:cNvPr>
          <p:cNvSpPr>
            <a:spLocks noGrp="1"/>
          </p:cNvSpPr>
          <p:nvPr>
            <p:ph type="title"/>
          </p:nvPr>
        </p:nvSpPr>
        <p:spPr>
          <a:xfrm>
            <a:off x="506436" y="92295"/>
            <a:ext cx="10923563" cy="933170"/>
          </a:xfrm>
        </p:spPr>
        <p:txBody>
          <a:bodyPr>
            <a:normAutofit/>
          </a:bodyPr>
          <a:lstStyle/>
          <a:p>
            <a:r>
              <a:rPr lang="en-US" sz="4000" u="sng"/>
              <a:t>T</a:t>
            </a:r>
            <a:r>
              <a:rPr lang="en-GB" sz="4000" u="sng" err="1"/>
              <a:t>imeline</a:t>
            </a:r>
            <a:r>
              <a:rPr lang="en-GB" sz="4000" u="sng"/>
              <a:t> and Process</a:t>
            </a:r>
          </a:p>
        </p:txBody>
      </p:sp>
      <p:sp>
        <p:nvSpPr>
          <p:cNvPr id="3" name="Content Placeholder 2">
            <a:extLst>
              <a:ext uri="{FF2B5EF4-FFF2-40B4-BE49-F238E27FC236}">
                <a16:creationId xmlns:a16="http://schemas.microsoft.com/office/drawing/2014/main" id="{9EC7C0F4-9092-AECA-D9C9-F62C45BFAC02}"/>
              </a:ext>
            </a:extLst>
          </p:cNvPr>
          <p:cNvSpPr>
            <a:spLocks noGrp="1"/>
          </p:cNvSpPr>
          <p:nvPr>
            <p:ph sz="half" idx="1"/>
          </p:nvPr>
        </p:nvSpPr>
        <p:spPr>
          <a:xfrm>
            <a:off x="379808" y="922694"/>
            <a:ext cx="5931896" cy="5828943"/>
          </a:xfrm>
          <a:ln>
            <a:solidFill>
              <a:srgbClr val="FFC000"/>
            </a:solidFill>
          </a:ln>
        </p:spPr>
        <p:txBody>
          <a:bodyPr vert="horz" lIns="91440" tIns="45720" rIns="91440" bIns="45720" rtlCol="0" anchor="t">
            <a:noAutofit/>
          </a:bodyPr>
          <a:lstStyle/>
          <a:p>
            <a:pPr marL="0" indent="0">
              <a:buNone/>
            </a:pPr>
            <a:r>
              <a:rPr lang="en-GB" sz="1500" b="1"/>
              <a:t>Wednesday 25th February – Year 9 Launch Assembly</a:t>
            </a:r>
            <a:endParaRPr lang="en-GB" sz="1500" b="1">
              <a:ea typeface="Calibri"/>
              <a:cs typeface="Calibri"/>
            </a:endParaRPr>
          </a:p>
          <a:p>
            <a:pPr marL="0" indent="0">
              <a:buNone/>
            </a:pPr>
            <a:endParaRPr lang="en-GB" sz="1500" dirty="0"/>
          </a:p>
          <a:p>
            <a:pPr marL="0" indent="0">
              <a:buNone/>
            </a:pPr>
            <a:r>
              <a:rPr lang="en-GB" sz="1500" b="1"/>
              <a:t>Week Beginning 2nd March – 1-1 Student Guidance Meetings</a:t>
            </a:r>
            <a:endParaRPr lang="en-GB" sz="1500" b="1">
              <a:ea typeface="Calibri"/>
              <a:cs typeface="Calibri"/>
            </a:endParaRPr>
          </a:p>
          <a:p>
            <a:pPr marL="0" indent="0">
              <a:buNone/>
            </a:pPr>
            <a:r>
              <a:rPr lang="en-GB" sz="1500" dirty="0"/>
              <a:t>Each student in Year 9 will receive a 1-1 guidance meeting to discuss their options with either Mr Condley, Miss Gardiner or a member of the senior leadership team. </a:t>
            </a:r>
          </a:p>
          <a:p>
            <a:pPr marL="0" indent="0">
              <a:buNone/>
            </a:pPr>
            <a:r>
              <a:rPr lang="en-GB" sz="1500" b="1">
                <a:ea typeface="Calibri" panose="020F0502020204030204"/>
                <a:cs typeface="Calibri" panose="020F0502020204030204"/>
              </a:rPr>
              <a:t>Week Beginning 9th March – Taster Lessons</a:t>
            </a:r>
            <a:endParaRPr lang="en-GB" sz="1500" b="1" dirty="0">
              <a:ea typeface="Calibri" panose="020F0502020204030204"/>
              <a:cs typeface="Calibri" panose="020F0502020204030204"/>
            </a:endParaRPr>
          </a:p>
          <a:p>
            <a:pPr marL="0" indent="0">
              <a:buNone/>
            </a:pPr>
            <a:r>
              <a:rPr lang="en-GB" sz="1500" dirty="0">
                <a:ea typeface="Calibri"/>
                <a:cs typeface="Calibri"/>
              </a:rPr>
              <a:t>In Year 9 lessons each subject will deliver a typical KS4 style lesson with </a:t>
            </a:r>
            <a:r>
              <a:rPr lang="en-GB" sz="1500">
                <a:ea typeface="Calibri"/>
                <a:cs typeface="Calibri"/>
              </a:rPr>
              <a:t>an insight into the course content and expectations of that course, this will also</a:t>
            </a:r>
            <a:r>
              <a:rPr lang="en-GB" sz="1500" dirty="0">
                <a:ea typeface="Calibri"/>
                <a:cs typeface="Calibri"/>
              </a:rPr>
              <a:t> act as an opportunity for students to ask questions and understand the course more. </a:t>
            </a:r>
            <a:endParaRPr lang="en-GB" dirty="0"/>
          </a:p>
          <a:p>
            <a:pPr marL="0" indent="0">
              <a:buNone/>
            </a:pPr>
            <a:r>
              <a:rPr lang="en-GB" sz="1500" b="1"/>
              <a:t>Monday 16th March – Options Form Issued</a:t>
            </a:r>
            <a:endParaRPr lang="en-GB"/>
          </a:p>
          <a:p>
            <a:pPr marL="0" indent="0">
              <a:buNone/>
            </a:pPr>
            <a:r>
              <a:rPr lang="en-GB" sz="1500" b="1"/>
              <a:t>Friday 27th March</a:t>
            </a:r>
            <a:r>
              <a:rPr lang="en-GB" sz="1500" b="1" dirty="0"/>
              <a:t>- Deadline for completion of the options form. </a:t>
            </a:r>
            <a:endParaRPr lang="en-GB" sz="1500" b="1" dirty="0">
              <a:ea typeface="Calibri"/>
              <a:cs typeface="Calibri"/>
            </a:endParaRPr>
          </a:p>
          <a:p>
            <a:pPr marL="0" indent="0">
              <a:buNone/>
            </a:pPr>
            <a:endParaRPr lang="en-GB" sz="1500" b="1" dirty="0"/>
          </a:p>
          <a:p>
            <a:pPr marL="0" indent="0">
              <a:buNone/>
            </a:pPr>
            <a:endParaRPr lang="en-GB" sz="1500" b="1" dirty="0"/>
          </a:p>
        </p:txBody>
      </p:sp>
      <p:pic>
        <p:nvPicPr>
          <p:cNvPr id="15" name="Picture 14" descr="Text Box">
            <a:extLst>
              <a:ext uri="{FF2B5EF4-FFF2-40B4-BE49-F238E27FC236}">
                <a16:creationId xmlns:a16="http://schemas.microsoft.com/office/drawing/2014/main" id="{B2345E6F-5C30-B628-4404-A2B973F9A6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57960" y="6075123"/>
            <a:ext cx="2593853" cy="676514"/>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CB7A450A-D614-F6EA-0E55-89B161EE9B4E}"/>
              </a:ext>
            </a:extLst>
          </p:cNvPr>
          <p:cNvSpPr txBox="1">
            <a:spLocks/>
          </p:cNvSpPr>
          <p:nvPr/>
        </p:nvSpPr>
        <p:spPr>
          <a:xfrm>
            <a:off x="6527408" y="957834"/>
            <a:ext cx="5500487" cy="3375015"/>
          </a:xfrm>
          <a:prstGeom prst="rect">
            <a:avLst/>
          </a:prstGeom>
          <a:ln>
            <a:solidFill>
              <a:srgbClr val="FFC000"/>
            </a:solid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a:t>Options Form </a:t>
            </a:r>
          </a:p>
          <a:p>
            <a:pPr marL="0" indent="0">
              <a:buFont typeface="Arial" panose="020B0604020202020204" pitchFamily="34" charset="0"/>
              <a:buNone/>
            </a:pPr>
            <a:endParaRPr lang="en-US" sz="1800" b="1"/>
          </a:p>
          <a:p>
            <a:pPr marL="0" indent="0">
              <a:buNone/>
            </a:pPr>
            <a:r>
              <a:rPr lang="en-US" sz="1800" b="1"/>
              <a:t>Deadline for completion of the form and returned to your form tutor is Friday 27th March. </a:t>
            </a:r>
          </a:p>
          <a:p>
            <a:endParaRPr lang="en-US" sz="1500"/>
          </a:p>
        </p:txBody>
      </p:sp>
    </p:spTree>
    <p:extLst>
      <p:ext uri="{BB962C8B-B14F-4D97-AF65-F5344CB8AC3E}">
        <p14:creationId xmlns:p14="http://schemas.microsoft.com/office/powerpoint/2010/main" val="4013158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DE157-B773-1710-572E-FC5B6227C025}"/>
            </a:ext>
          </a:extLst>
        </p:cNvPr>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2C87C269-E586-1CCF-09C6-511C0D020FA6}"/>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88748" y="-79555"/>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79DDA382-794F-195F-A2F2-FF9818E1B4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7D8575CE-86F8-974F-7C57-EE55812E6820}"/>
              </a:ext>
            </a:extLst>
          </p:cNvPr>
          <p:cNvSpPr>
            <a:spLocks noGrp="1"/>
          </p:cNvSpPr>
          <p:nvPr>
            <p:ph type="title"/>
          </p:nvPr>
        </p:nvSpPr>
        <p:spPr>
          <a:xfrm>
            <a:off x="506436" y="106363"/>
            <a:ext cx="10923563" cy="933170"/>
          </a:xfrm>
        </p:spPr>
        <p:txBody>
          <a:bodyPr>
            <a:normAutofit/>
          </a:bodyPr>
          <a:lstStyle/>
          <a:p>
            <a:r>
              <a:rPr lang="en-GB" sz="4000" u="sng"/>
              <a:t>Subjects</a:t>
            </a:r>
          </a:p>
        </p:txBody>
      </p:sp>
      <p:sp>
        <p:nvSpPr>
          <p:cNvPr id="3" name="Content Placeholder 2">
            <a:extLst>
              <a:ext uri="{FF2B5EF4-FFF2-40B4-BE49-F238E27FC236}">
                <a16:creationId xmlns:a16="http://schemas.microsoft.com/office/drawing/2014/main" id="{205C253C-7EB7-4A7A-2F43-875736E68AFD}"/>
              </a:ext>
            </a:extLst>
          </p:cNvPr>
          <p:cNvSpPr>
            <a:spLocks noGrp="1"/>
          </p:cNvSpPr>
          <p:nvPr>
            <p:ph sz="half" idx="1"/>
          </p:nvPr>
        </p:nvSpPr>
        <p:spPr>
          <a:xfrm>
            <a:off x="626199" y="1087629"/>
            <a:ext cx="10721567" cy="5664007"/>
          </a:xfrm>
          <a:ln>
            <a:solidFill>
              <a:srgbClr val="FFC000"/>
            </a:solidFill>
          </a:ln>
        </p:spPr>
        <p:txBody>
          <a:bodyPr vert="horz" lIns="91440" tIns="45720" rIns="91440" bIns="45720" rtlCol="0" anchor="t">
            <a:noAutofit/>
          </a:bodyPr>
          <a:lstStyle/>
          <a:p>
            <a:pPr marL="0" indent="0">
              <a:buNone/>
            </a:pPr>
            <a:endParaRPr lang="en-US" sz="1800">
              <a:cs typeface="Calibri"/>
            </a:endParaRPr>
          </a:p>
          <a:p>
            <a:pPr marL="0" indent="0">
              <a:buNone/>
            </a:pPr>
            <a:endParaRPr lang="en-US" sz="1800">
              <a:cs typeface="Calibri"/>
            </a:endParaRPr>
          </a:p>
          <a:p>
            <a:pPr marL="0" indent="0">
              <a:buNone/>
            </a:pPr>
            <a:endParaRPr lang="en-US" sz="1400">
              <a:cs typeface="Calibri"/>
            </a:endParaRPr>
          </a:p>
          <a:p>
            <a:pPr marL="0" indent="0">
              <a:buNone/>
            </a:pPr>
            <a:endParaRPr lang="en-US" sz="1400">
              <a:cs typeface="Calibri"/>
            </a:endParaRPr>
          </a:p>
          <a:p>
            <a:pPr marL="0" indent="0">
              <a:buNone/>
            </a:pPr>
            <a:endParaRPr lang="en-US" sz="1400">
              <a:cs typeface="Calibri"/>
            </a:endParaRPr>
          </a:p>
          <a:p>
            <a:pPr marL="0" indent="0">
              <a:buNone/>
            </a:pPr>
            <a:endParaRPr lang="en-US" sz="1400">
              <a:cs typeface="Calibri"/>
            </a:endParaRPr>
          </a:p>
          <a:p>
            <a:pPr marL="0" indent="0">
              <a:buNone/>
            </a:pPr>
            <a:endParaRPr lang="en-US" sz="1400">
              <a:cs typeface="Calibri"/>
            </a:endParaRPr>
          </a:p>
          <a:p>
            <a:pPr marL="0" indent="0">
              <a:buNone/>
            </a:pPr>
            <a:endParaRPr lang="en-US" sz="1400">
              <a:cs typeface="Calibri"/>
            </a:endParaRPr>
          </a:p>
        </p:txBody>
      </p:sp>
      <p:pic>
        <p:nvPicPr>
          <p:cNvPr id="15" name="Picture 14" descr="Text Box">
            <a:extLst>
              <a:ext uri="{FF2B5EF4-FFF2-40B4-BE49-F238E27FC236}">
                <a16:creationId xmlns:a16="http://schemas.microsoft.com/office/drawing/2014/main" id="{59D9EE30-4364-23A1-6163-136A65CC4A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4854" y="5919969"/>
            <a:ext cx="2593853" cy="67651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a:extLst>
              <a:ext uri="{FF2B5EF4-FFF2-40B4-BE49-F238E27FC236}">
                <a16:creationId xmlns:a16="http://schemas.microsoft.com/office/drawing/2014/main" id="{D37BE175-2667-5D5E-1A8A-622D02D06562}"/>
              </a:ext>
            </a:extLst>
          </p:cNvPr>
          <p:cNvGraphicFramePr>
            <a:graphicFrameLocks noGrp="1"/>
          </p:cNvGraphicFramePr>
          <p:nvPr>
            <p:extLst>
              <p:ext uri="{D42A27DB-BD31-4B8C-83A1-F6EECF244321}">
                <p14:modId xmlns:p14="http://schemas.microsoft.com/office/powerpoint/2010/main" val="436935093"/>
              </p:ext>
            </p:extLst>
          </p:nvPr>
        </p:nvGraphicFramePr>
        <p:xfrm>
          <a:off x="957596" y="2610686"/>
          <a:ext cx="9575933" cy="2204720"/>
        </p:xfrm>
        <a:graphic>
          <a:graphicData uri="http://schemas.openxmlformats.org/drawingml/2006/table">
            <a:tbl>
              <a:tblPr firstRow="1" bandRow="1">
                <a:tableStyleId>{5C22544A-7EE6-4342-B048-85BDC9FD1C3A}</a:tableStyleId>
              </a:tblPr>
              <a:tblGrid>
                <a:gridCol w="2310834">
                  <a:extLst>
                    <a:ext uri="{9D8B030D-6E8A-4147-A177-3AD203B41FA5}">
                      <a16:colId xmlns:a16="http://schemas.microsoft.com/office/drawing/2014/main" val="2732975954"/>
                    </a:ext>
                  </a:extLst>
                </a:gridCol>
                <a:gridCol w="2858473">
                  <a:extLst>
                    <a:ext uri="{9D8B030D-6E8A-4147-A177-3AD203B41FA5}">
                      <a16:colId xmlns:a16="http://schemas.microsoft.com/office/drawing/2014/main" val="2070124690"/>
                    </a:ext>
                  </a:extLst>
                </a:gridCol>
                <a:gridCol w="4406626">
                  <a:extLst>
                    <a:ext uri="{9D8B030D-6E8A-4147-A177-3AD203B41FA5}">
                      <a16:colId xmlns:a16="http://schemas.microsoft.com/office/drawing/2014/main" val="1996841332"/>
                    </a:ext>
                  </a:extLst>
                </a:gridCol>
              </a:tblGrid>
              <a:tr h="370840">
                <a:tc>
                  <a:txBody>
                    <a:bodyPr/>
                    <a:lstStyle/>
                    <a:p>
                      <a:r>
                        <a:rPr lang="en-US" b="1">
                          <a:solidFill>
                            <a:schemeClr val="tx1"/>
                          </a:solidFill>
                        </a:rPr>
                        <a:t>Option 1</a:t>
                      </a:r>
                      <a:endParaRPr lang="en-GB" b="1">
                        <a:solidFill>
                          <a:schemeClr val="tx1"/>
                        </a:solidFill>
                      </a:endParaRPr>
                    </a:p>
                  </a:txBody>
                  <a:tcPr>
                    <a:solidFill>
                      <a:schemeClr val="accent1">
                        <a:lumMod val="40000"/>
                        <a:lumOff val="60000"/>
                      </a:schemeClr>
                    </a:solidFill>
                  </a:tcPr>
                </a:tc>
                <a:tc>
                  <a:txBody>
                    <a:bodyPr/>
                    <a:lstStyle/>
                    <a:p>
                      <a:r>
                        <a:rPr lang="en-US" b="1">
                          <a:solidFill>
                            <a:schemeClr val="tx1"/>
                          </a:solidFill>
                        </a:rPr>
                        <a:t>3 Hours</a:t>
                      </a:r>
                      <a:endParaRPr lang="en-GB" b="1">
                        <a:solidFill>
                          <a:schemeClr val="tx1"/>
                        </a:solidFill>
                      </a:endParaRPr>
                    </a:p>
                  </a:txBody>
                  <a:tcPr>
                    <a:solidFill>
                      <a:schemeClr val="accent1">
                        <a:lumMod val="40000"/>
                        <a:lumOff val="60000"/>
                      </a:schemeClr>
                    </a:solidFill>
                  </a:tcPr>
                </a:tc>
                <a:tc>
                  <a:txBody>
                    <a:bodyPr/>
                    <a:lstStyle/>
                    <a:p>
                      <a:r>
                        <a:rPr lang="en-US" b="1">
                          <a:solidFill>
                            <a:schemeClr val="tx1"/>
                          </a:solidFill>
                        </a:rPr>
                        <a:t>Pick 1 from these 4 subjects – plus a reserve.</a:t>
                      </a:r>
                    </a:p>
                    <a:p>
                      <a:r>
                        <a:rPr lang="en-US" b="0">
                          <a:solidFill>
                            <a:schemeClr val="tx1"/>
                          </a:solidFill>
                        </a:rPr>
                        <a:t>GCSE History</a:t>
                      </a:r>
                    </a:p>
                    <a:p>
                      <a:r>
                        <a:rPr lang="en-US" b="0">
                          <a:solidFill>
                            <a:schemeClr val="tx1"/>
                          </a:solidFill>
                        </a:rPr>
                        <a:t>GCSE Geography</a:t>
                      </a:r>
                    </a:p>
                    <a:p>
                      <a:r>
                        <a:rPr lang="en-US" b="0">
                          <a:solidFill>
                            <a:schemeClr val="tx1"/>
                          </a:solidFill>
                        </a:rPr>
                        <a:t>GCSE French</a:t>
                      </a:r>
                    </a:p>
                    <a:p>
                      <a:r>
                        <a:rPr lang="en-US" b="0">
                          <a:solidFill>
                            <a:schemeClr val="tx1"/>
                          </a:solidFill>
                        </a:rPr>
                        <a:t>GCSE Computer Science</a:t>
                      </a:r>
                      <a:endParaRPr lang="en-GB" b="0">
                        <a:solidFill>
                          <a:schemeClr val="tx1"/>
                        </a:solidFill>
                      </a:endParaRPr>
                    </a:p>
                  </a:txBody>
                  <a:tcPr>
                    <a:solidFill>
                      <a:schemeClr val="accent1">
                        <a:lumMod val="40000"/>
                        <a:lumOff val="60000"/>
                      </a:schemeClr>
                    </a:solidFill>
                  </a:tcPr>
                </a:tc>
                <a:extLst>
                  <a:ext uri="{0D108BD9-81ED-4DB2-BD59-A6C34878D82A}">
                    <a16:rowId xmlns:a16="http://schemas.microsoft.com/office/drawing/2014/main" val="2889045430"/>
                  </a:ext>
                </a:extLst>
              </a:tr>
              <a:tr h="370840">
                <a:tc>
                  <a:txBody>
                    <a:bodyPr/>
                    <a:lstStyle/>
                    <a:p>
                      <a:r>
                        <a:rPr lang="en-US" b="1">
                          <a:solidFill>
                            <a:schemeClr val="tx1"/>
                          </a:solidFill>
                        </a:rPr>
                        <a:t>Option 2</a:t>
                      </a:r>
                      <a:endParaRPr lang="en-GB" b="1">
                        <a:solidFill>
                          <a:schemeClr val="tx1"/>
                        </a:solidFill>
                      </a:endParaRPr>
                    </a:p>
                  </a:txBody>
                  <a:tcPr/>
                </a:tc>
                <a:tc>
                  <a:txBody>
                    <a:bodyPr/>
                    <a:lstStyle/>
                    <a:p>
                      <a:r>
                        <a:rPr lang="en-US" b="1">
                          <a:solidFill>
                            <a:schemeClr val="tx1"/>
                          </a:solidFill>
                        </a:rPr>
                        <a:t>3 Hours</a:t>
                      </a:r>
                      <a:endParaRPr lang="en-GB" b="1">
                        <a:solidFill>
                          <a:schemeClr val="tx1"/>
                        </a:solidFill>
                      </a:endParaRPr>
                    </a:p>
                  </a:txBody>
                  <a:tcPr/>
                </a:tc>
                <a:tc>
                  <a:txBody>
                    <a:bodyPr/>
                    <a:lstStyle/>
                    <a:p>
                      <a:r>
                        <a:rPr lang="en-US" b="1">
                          <a:solidFill>
                            <a:schemeClr val="tx1"/>
                          </a:solidFill>
                        </a:rPr>
                        <a:t>Various Subjects</a:t>
                      </a:r>
                      <a:endParaRPr lang="en-GB" b="1">
                        <a:solidFill>
                          <a:schemeClr val="tx1"/>
                        </a:solidFill>
                      </a:endParaRPr>
                    </a:p>
                  </a:txBody>
                  <a:tcPr/>
                </a:tc>
                <a:extLst>
                  <a:ext uri="{0D108BD9-81ED-4DB2-BD59-A6C34878D82A}">
                    <a16:rowId xmlns:a16="http://schemas.microsoft.com/office/drawing/2014/main" val="3425546859"/>
                  </a:ext>
                </a:extLst>
              </a:tr>
              <a:tr h="370840">
                <a:tc>
                  <a:txBody>
                    <a:bodyPr/>
                    <a:lstStyle/>
                    <a:p>
                      <a:r>
                        <a:rPr lang="en-US" b="1">
                          <a:solidFill>
                            <a:schemeClr val="tx1"/>
                          </a:solidFill>
                        </a:rPr>
                        <a:t>Option 3 </a:t>
                      </a:r>
                      <a:endParaRPr lang="en-GB" b="1">
                        <a:solidFill>
                          <a:schemeClr val="tx1"/>
                        </a:solidFill>
                      </a:endParaRPr>
                    </a:p>
                  </a:txBody>
                  <a:tcPr/>
                </a:tc>
                <a:tc>
                  <a:txBody>
                    <a:bodyPr/>
                    <a:lstStyle/>
                    <a:p>
                      <a:r>
                        <a:rPr lang="en-US" b="1">
                          <a:solidFill>
                            <a:schemeClr val="tx1"/>
                          </a:solidFill>
                        </a:rPr>
                        <a:t>3 Hours</a:t>
                      </a:r>
                      <a:endParaRPr lang="en-GB" b="1">
                        <a:solidFill>
                          <a:schemeClr val="tx1"/>
                        </a:solidFill>
                      </a:endParaRPr>
                    </a:p>
                  </a:txBody>
                  <a:tcPr/>
                </a:tc>
                <a:tc>
                  <a:txBody>
                    <a:bodyPr/>
                    <a:lstStyle/>
                    <a:p>
                      <a:r>
                        <a:rPr lang="en-US" b="1">
                          <a:solidFill>
                            <a:schemeClr val="tx1"/>
                          </a:solidFill>
                        </a:rPr>
                        <a:t>Various Subjects</a:t>
                      </a:r>
                      <a:endParaRPr lang="en-GB" b="1">
                        <a:solidFill>
                          <a:schemeClr val="tx1"/>
                        </a:solidFill>
                      </a:endParaRPr>
                    </a:p>
                  </a:txBody>
                  <a:tcPr/>
                </a:tc>
                <a:extLst>
                  <a:ext uri="{0D108BD9-81ED-4DB2-BD59-A6C34878D82A}">
                    <a16:rowId xmlns:a16="http://schemas.microsoft.com/office/drawing/2014/main" val="449485310"/>
                  </a:ext>
                </a:extLst>
              </a:tr>
            </a:tbl>
          </a:graphicData>
        </a:graphic>
      </p:graphicFrame>
      <p:sp>
        <p:nvSpPr>
          <p:cNvPr id="7" name="TextBox 6">
            <a:extLst>
              <a:ext uri="{FF2B5EF4-FFF2-40B4-BE49-F238E27FC236}">
                <a16:creationId xmlns:a16="http://schemas.microsoft.com/office/drawing/2014/main" id="{D0BD1AB4-019F-10D9-4ED2-FB94A5214841}"/>
              </a:ext>
            </a:extLst>
          </p:cNvPr>
          <p:cNvSpPr txBox="1"/>
          <p:nvPr/>
        </p:nvSpPr>
        <p:spPr>
          <a:xfrm>
            <a:off x="957596" y="1362808"/>
            <a:ext cx="9575933" cy="954107"/>
          </a:xfrm>
          <a:prstGeom prst="rect">
            <a:avLst/>
          </a:prstGeom>
          <a:noFill/>
        </p:spPr>
        <p:txBody>
          <a:bodyPr wrap="square" rtlCol="0">
            <a:spAutoFit/>
          </a:bodyPr>
          <a:lstStyle/>
          <a:p>
            <a:pPr algn="ctr"/>
            <a:r>
              <a:rPr lang="en-US" sz="2800"/>
              <a:t>All students must choose 3 options subjects in Key Stage 4 (Y10&amp;Y11)</a:t>
            </a:r>
            <a:endParaRPr lang="en-GB" sz="2800"/>
          </a:p>
        </p:txBody>
      </p:sp>
    </p:spTree>
    <p:extLst>
      <p:ext uri="{BB962C8B-B14F-4D97-AF65-F5344CB8AC3E}">
        <p14:creationId xmlns:p14="http://schemas.microsoft.com/office/powerpoint/2010/main" val="1576165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67C9B-BD4F-ECF4-E9F8-0190EA9297EB}"/>
            </a:ext>
          </a:extLst>
        </p:cNvPr>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1991596A-77D3-D14D-546D-D8C5620B06E2}"/>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88748" y="-79555"/>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27B4E2C2-0B14-EA43-6AA4-E77C697FF2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B860733C-F644-053B-8E31-F47A83657188}"/>
              </a:ext>
            </a:extLst>
          </p:cNvPr>
          <p:cNvSpPr>
            <a:spLocks noGrp="1"/>
          </p:cNvSpPr>
          <p:nvPr>
            <p:ph type="title"/>
          </p:nvPr>
        </p:nvSpPr>
        <p:spPr>
          <a:xfrm>
            <a:off x="506436" y="106363"/>
            <a:ext cx="10923563" cy="933170"/>
          </a:xfrm>
        </p:spPr>
        <p:txBody>
          <a:bodyPr>
            <a:normAutofit/>
          </a:bodyPr>
          <a:lstStyle/>
          <a:p>
            <a:r>
              <a:rPr lang="en-GB" sz="4000" u="sng"/>
              <a:t>Subjects</a:t>
            </a:r>
          </a:p>
        </p:txBody>
      </p:sp>
      <p:sp>
        <p:nvSpPr>
          <p:cNvPr id="3" name="Content Placeholder 2">
            <a:extLst>
              <a:ext uri="{FF2B5EF4-FFF2-40B4-BE49-F238E27FC236}">
                <a16:creationId xmlns:a16="http://schemas.microsoft.com/office/drawing/2014/main" id="{E0A253DE-CC36-8817-AF27-83B3E8A30946}"/>
              </a:ext>
            </a:extLst>
          </p:cNvPr>
          <p:cNvSpPr>
            <a:spLocks noGrp="1"/>
          </p:cNvSpPr>
          <p:nvPr>
            <p:ph sz="half" idx="1"/>
          </p:nvPr>
        </p:nvSpPr>
        <p:spPr>
          <a:xfrm>
            <a:off x="626199" y="1087629"/>
            <a:ext cx="10721567" cy="5664007"/>
          </a:xfrm>
          <a:ln>
            <a:solidFill>
              <a:srgbClr val="FFC000"/>
            </a:solidFill>
          </a:ln>
        </p:spPr>
        <p:txBody>
          <a:bodyPr vert="horz" lIns="91440" tIns="45720" rIns="91440" bIns="45720" rtlCol="0" anchor="t">
            <a:noAutofit/>
          </a:bodyPr>
          <a:lstStyle/>
          <a:p>
            <a:pPr marL="0" indent="0">
              <a:buNone/>
            </a:pPr>
            <a:endParaRPr lang="en-US" sz="1800">
              <a:cs typeface="Calibri"/>
            </a:endParaRPr>
          </a:p>
          <a:p>
            <a:pPr marL="0" indent="0">
              <a:buNone/>
            </a:pPr>
            <a:endParaRPr lang="en-US" sz="1800">
              <a:cs typeface="Calibri"/>
            </a:endParaRPr>
          </a:p>
          <a:p>
            <a:pPr marL="0" indent="0">
              <a:buNone/>
            </a:pPr>
            <a:endParaRPr lang="en-US" sz="1400">
              <a:cs typeface="Calibri"/>
            </a:endParaRPr>
          </a:p>
          <a:p>
            <a:pPr marL="0" indent="0">
              <a:buNone/>
            </a:pPr>
            <a:endParaRPr lang="en-US" sz="1400">
              <a:cs typeface="Calibri"/>
            </a:endParaRPr>
          </a:p>
          <a:p>
            <a:pPr marL="0" indent="0">
              <a:buNone/>
            </a:pPr>
            <a:endParaRPr lang="en-US" sz="1400">
              <a:cs typeface="Calibri"/>
            </a:endParaRPr>
          </a:p>
          <a:p>
            <a:pPr marL="0" indent="0">
              <a:buNone/>
            </a:pPr>
            <a:endParaRPr lang="en-US" sz="1400">
              <a:cs typeface="Calibri"/>
            </a:endParaRPr>
          </a:p>
          <a:p>
            <a:pPr marL="0" indent="0">
              <a:buNone/>
            </a:pPr>
            <a:endParaRPr lang="en-US" sz="1400">
              <a:cs typeface="Calibri"/>
            </a:endParaRPr>
          </a:p>
          <a:p>
            <a:pPr marL="0" indent="0">
              <a:buNone/>
            </a:pPr>
            <a:endParaRPr lang="en-US" sz="1400">
              <a:cs typeface="Calibri"/>
            </a:endParaRPr>
          </a:p>
        </p:txBody>
      </p:sp>
      <p:pic>
        <p:nvPicPr>
          <p:cNvPr id="15" name="Picture 14" descr="Text Box">
            <a:extLst>
              <a:ext uri="{FF2B5EF4-FFF2-40B4-BE49-F238E27FC236}">
                <a16:creationId xmlns:a16="http://schemas.microsoft.com/office/drawing/2014/main" id="{B2A565F1-1C09-BCCD-A84E-134B2B4675A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4854" y="5919969"/>
            <a:ext cx="2593853" cy="67651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Table 7">
            <a:extLst>
              <a:ext uri="{FF2B5EF4-FFF2-40B4-BE49-F238E27FC236}">
                <a16:creationId xmlns:a16="http://schemas.microsoft.com/office/drawing/2014/main" id="{5DB1CAFD-F721-886E-3468-C6530D150BC1}"/>
              </a:ext>
            </a:extLst>
          </p:cNvPr>
          <p:cNvGraphicFramePr>
            <a:graphicFrameLocks noGrp="1"/>
          </p:cNvGraphicFramePr>
          <p:nvPr>
            <p:extLst>
              <p:ext uri="{D42A27DB-BD31-4B8C-83A1-F6EECF244321}">
                <p14:modId xmlns:p14="http://schemas.microsoft.com/office/powerpoint/2010/main" val="1952341170"/>
              </p:ext>
            </p:extLst>
          </p:nvPr>
        </p:nvGraphicFramePr>
        <p:xfrm>
          <a:off x="1541928" y="1541258"/>
          <a:ext cx="9045390" cy="3970484"/>
        </p:xfrm>
        <a:graphic>
          <a:graphicData uri="http://schemas.openxmlformats.org/drawingml/2006/table">
            <a:tbl>
              <a:tblPr firstRow="1" bandRow="1">
                <a:tableStyleId>{5C22544A-7EE6-4342-B048-85BDC9FD1C3A}</a:tableStyleId>
              </a:tblPr>
              <a:tblGrid>
                <a:gridCol w="4522695">
                  <a:extLst>
                    <a:ext uri="{9D8B030D-6E8A-4147-A177-3AD203B41FA5}">
                      <a16:colId xmlns:a16="http://schemas.microsoft.com/office/drawing/2014/main" val="4050322457"/>
                    </a:ext>
                  </a:extLst>
                </a:gridCol>
                <a:gridCol w="4522695">
                  <a:extLst>
                    <a:ext uri="{9D8B030D-6E8A-4147-A177-3AD203B41FA5}">
                      <a16:colId xmlns:a16="http://schemas.microsoft.com/office/drawing/2014/main" val="1297528678"/>
                    </a:ext>
                  </a:extLst>
                </a:gridCol>
              </a:tblGrid>
              <a:tr h="384332">
                <a:tc gridSpan="2">
                  <a:txBody>
                    <a:bodyPr/>
                    <a:lstStyle/>
                    <a:p>
                      <a:pPr algn="ctr"/>
                      <a:r>
                        <a:rPr lang="en-US" dirty="0"/>
                        <a:t>Option 2 and 3</a:t>
                      </a:r>
                    </a:p>
                    <a:p>
                      <a:pPr algn="ctr"/>
                      <a:r>
                        <a:rPr lang="en-US" dirty="0"/>
                        <a:t>Pick 2 from these subjects plus 2 reserves. </a:t>
                      </a:r>
                      <a:endParaRPr lang="en-GB" dirty="0"/>
                    </a:p>
                  </a:txBody>
                  <a:tcPr/>
                </a:tc>
                <a:tc hMerge="1">
                  <a:txBody>
                    <a:bodyPr/>
                    <a:lstStyle/>
                    <a:p>
                      <a:endParaRPr lang="en-GB"/>
                    </a:p>
                  </a:txBody>
                  <a:tcPr/>
                </a:tc>
                <a:extLst>
                  <a:ext uri="{0D108BD9-81ED-4DB2-BD59-A6C34878D82A}">
                    <a16:rowId xmlns:a16="http://schemas.microsoft.com/office/drawing/2014/main" val="130354916"/>
                  </a:ext>
                </a:extLst>
              </a:tr>
              <a:tr h="384332">
                <a:tc>
                  <a:txBody>
                    <a:bodyPr/>
                    <a:lstStyle/>
                    <a:p>
                      <a:r>
                        <a:rPr lang="en-US" dirty="0"/>
                        <a:t>GCSE Art Craft and Design</a:t>
                      </a:r>
                      <a:endParaRPr lang="en-GB" dirty="0"/>
                    </a:p>
                  </a:txBody>
                  <a:tcPr/>
                </a:tc>
                <a:tc>
                  <a:txBody>
                    <a:bodyPr/>
                    <a:lstStyle/>
                    <a:p>
                      <a:r>
                        <a:rPr lang="en-US" dirty="0"/>
                        <a:t>BTEC Digital IT</a:t>
                      </a:r>
                      <a:endParaRPr lang="en-GB" dirty="0"/>
                    </a:p>
                  </a:txBody>
                  <a:tcPr/>
                </a:tc>
                <a:extLst>
                  <a:ext uri="{0D108BD9-81ED-4DB2-BD59-A6C34878D82A}">
                    <a16:rowId xmlns:a16="http://schemas.microsoft.com/office/drawing/2014/main" val="3437717807"/>
                  </a:ext>
                </a:extLst>
              </a:tr>
              <a:tr h="384332">
                <a:tc>
                  <a:txBody>
                    <a:bodyPr/>
                    <a:lstStyle/>
                    <a:p>
                      <a:r>
                        <a:rPr lang="en-GB" dirty="0"/>
                        <a:t>GCSE </a:t>
                      </a:r>
                      <a:r>
                        <a:rPr lang="en-GB"/>
                        <a:t>Sociology</a:t>
                      </a:r>
                      <a:endParaRPr lang="en-GB" dirty="0"/>
                    </a:p>
                  </a:txBody>
                  <a:tcPr/>
                </a:tc>
                <a:tc>
                  <a:txBody>
                    <a:bodyPr/>
                    <a:lstStyle/>
                    <a:p>
                      <a:r>
                        <a:rPr lang="en-US" dirty="0"/>
                        <a:t>Cambridge National Sport</a:t>
                      </a:r>
                      <a:endParaRPr lang="en-GB" dirty="0"/>
                    </a:p>
                  </a:txBody>
                  <a:tcPr/>
                </a:tc>
                <a:extLst>
                  <a:ext uri="{0D108BD9-81ED-4DB2-BD59-A6C34878D82A}">
                    <a16:rowId xmlns:a16="http://schemas.microsoft.com/office/drawing/2014/main" val="3507252511"/>
                  </a:ext>
                </a:extLst>
              </a:tr>
              <a:tr h="384332">
                <a:tc>
                  <a:txBody>
                    <a:bodyPr/>
                    <a:lstStyle/>
                    <a:p>
                      <a:r>
                        <a:rPr lang="en-US" dirty="0"/>
                        <a:t>GCSE Art and Design – 3D Design</a:t>
                      </a:r>
                      <a:endParaRPr lang="en-GB" dirty="0"/>
                    </a:p>
                  </a:txBody>
                  <a:tcPr/>
                </a:tc>
                <a:tc>
                  <a:txBody>
                    <a:bodyPr/>
                    <a:lstStyle/>
                    <a:p>
                      <a:r>
                        <a:rPr lang="en-US" dirty="0"/>
                        <a:t>Vocational Award in Hospitality and Catering</a:t>
                      </a:r>
                      <a:endParaRPr lang="en-GB" dirty="0"/>
                    </a:p>
                  </a:txBody>
                  <a:tcPr/>
                </a:tc>
                <a:extLst>
                  <a:ext uri="{0D108BD9-81ED-4DB2-BD59-A6C34878D82A}">
                    <a16:rowId xmlns:a16="http://schemas.microsoft.com/office/drawing/2014/main" val="3878380271"/>
                  </a:ext>
                </a:extLst>
              </a:tr>
              <a:tr h="384332">
                <a:tc>
                  <a:txBody>
                    <a:bodyPr/>
                    <a:lstStyle/>
                    <a:p>
                      <a:r>
                        <a:rPr lang="en-US" dirty="0"/>
                        <a:t>GCSE Business Studies</a:t>
                      </a:r>
                      <a:endParaRPr lang="en-GB" dirty="0"/>
                    </a:p>
                  </a:txBody>
                  <a:tcPr/>
                </a:tc>
                <a:tc>
                  <a:txBody>
                    <a:bodyPr/>
                    <a:lstStyle/>
                    <a:p>
                      <a:r>
                        <a:rPr lang="en-US" dirty="0"/>
                        <a:t>Vocational Award in Performing Arts (Music or Drama)</a:t>
                      </a:r>
                      <a:endParaRPr lang="en-GB" dirty="0"/>
                    </a:p>
                  </a:txBody>
                  <a:tcPr/>
                </a:tc>
                <a:extLst>
                  <a:ext uri="{0D108BD9-81ED-4DB2-BD59-A6C34878D82A}">
                    <a16:rowId xmlns:a16="http://schemas.microsoft.com/office/drawing/2014/main" val="804785187"/>
                  </a:ext>
                </a:extLst>
              </a:tr>
              <a:tr h="384332">
                <a:tc>
                  <a:txBody>
                    <a:bodyPr/>
                    <a:lstStyle/>
                    <a:p>
                      <a:r>
                        <a:rPr lang="en-US" dirty="0"/>
                        <a:t>GCSE Film Studies</a:t>
                      </a:r>
                      <a:endParaRPr lang="en-GB" dirty="0"/>
                    </a:p>
                  </a:txBody>
                  <a:tcPr/>
                </a:tc>
                <a:tc>
                  <a:txBody>
                    <a:bodyPr/>
                    <a:lstStyle/>
                    <a:p>
                      <a:r>
                        <a:rPr lang="en-US" dirty="0"/>
                        <a:t>Health and Social Care</a:t>
                      </a:r>
                      <a:endParaRPr lang="en-GB" dirty="0"/>
                    </a:p>
                  </a:txBody>
                  <a:tcPr/>
                </a:tc>
                <a:extLst>
                  <a:ext uri="{0D108BD9-81ED-4DB2-BD59-A6C34878D82A}">
                    <a16:rowId xmlns:a16="http://schemas.microsoft.com/office/drawing/2014/main" val="953770148"/>
                  </a:ext>
                </a:extLst>
              </a:tr>
              <a:tr h="384332">
                <a:tc>
                  <a:txBody>
                    <a:bodyPr/>
                    <a:lstStyle/>
                    <a:p>
                      <a:r>
                        <a:rPr lang="en-US" dirty="0"/>
                        <a:t>GCSE Child Development</a:t>
                      </a:r>
                      <a:endParaRPr lang="en-GB" dirty="0"/>
                    </a:p>
                  </a:txBody>
                  <a:tcPr/>
                </a:tc>
                <a:tc>
                  <a:txBody>
                    <a:bodyPr/>
                    <a:lstStyle/>
                    <a:p>
                      <a:pPr lvl="0">
                        <a:buNone/>
                      </a:pPr>
                      <a:r>
                        <a:rPr lang="en-US" sz="1800" b="0" i="0" u="none" strike="noStrike" noProof="0" dirty="0">
                          <a:solidFill>
                            <a:srgbClr val="000000"/>
                          </a:solidFill>
                          <a:latin typeface="Calibri"/>
                        </a:rPr>
                        <a:t>GCSE Religious Studies</a:t>
                      </a:r>
                      <a:endParaRPr lang="en-US" dirty="0"/>
                    </a:p>
                  </a:txBody>
                  <a:tcPr/>
                </a:tc>
                <a:extLst>
                  <a:ext uri="{0D108BD9-81ED-4DB2-BD59-A6C34878D82A}">
                    <a16:rowId xmlns:a16="http://schemas.microsoft.com/office/drawing/2014/main" val="3826898696"/>
                  </a:ext>
                </a:extLst>
              </a:tr>
              <a:tr h="384332">
                <a:tc>
                  <a:txBody>
                    <a:bodyPr/>
                    <a:lstStyle/>
                    <a:p>
                      <a:r>
                        <a:rPr lang="en-US" dirty="0"/>
                        <a:t>GCSE History</a:t>
                      </a:r>
                      <a:endParaRPr lang="en-GB" dirty="0"/>
                    </a:p>
                  </a:txBody>
                  <a:tcPr/>
                </a:tc>
                <a:tc>
                  <a:txBody>
                    <a:bodyPr/>
                    <a:lstStyle/>
                    <a:p>
                      <a:r>
                        <a:rPr lang="en-US" dirty="0"/>
                        <a:t>GCSE French</a:t>
                      </a:r>
                      <a:endParaRPr lang="en-GB" dirty="0"/>
                    </a:p>
                  </a:txBody>
                  <a:tcPr/>
                </a:tc>
                <a:extLst>
                  <a:ext uri="{0D108BD9-81ED-4DB2-BD59-A6C34878D82A}">
                    <a16:rowId xmlns:a16="http://schemas.microsoft.com/office/drawing/2014/main" val="1844876258"/>
                  </a:ext>
                </a:extLst>
              </a:tr>
              <a:tr h="384332">
                <a:tc>
                  <a:txBody>
                    <a:bodyPr/>
                    <a:lstStyle/>
                    <a:p>
                      <a:r>
                        <a:rPr lang="en-US" dirty="0"/>
                        <a:t>GCSE Geography</a:t>
                      </a:r>
                      <a:endParaRPr lang="en-GB" dirty="0"/>
                    </a:p>
                  </a:txBody>
                  <a:tcPr/>
                </a:tc>
                <a:tc>
                  <a:txBody>
                    <a:bodyPr/>
                    <a:lstStyle/>
                    <a:p>
                      <a:r>
                        <a:rPr lang="en-US" dirty="0"/>
                        <a:t>GCSE Computer Science</a:t>
                      </a:r>
                      <a:endParaRPr lang="en-GB" dirty="0"/>
                    </a:p>
                  </a:txBody>
                  <a:tcPr/>
                </a:tc>
                <a:extLst>
                  <a:ext uri="{0D108BD9-81ED-4DB2-BD59-A6C34878D82A}">
                    <a16:rowId xmlns:a16="http://schemas.microsoft.com/office/drawing/2014/main" val="652332413"/>
                  </a:ext>
                </a:extLst>
              </a:tr>
            </a:tbl>
          </a:graphicData>
        </a:graphic>
      </p:graphicFrame>
    </p:spTree>
    <p:extLst>
      <p:ext uri="{BB962C8B-B14F-4D97-AF65-F5344CB8AC3E}">
        <p14:creationId xmlns:p14="http://schemas.microsoft.com/office/powerpoint/2010/main" val="2294500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2" y="106363"/>
            <a:ext cx="11265898" cy="933170"/>
          </a:xfrm>
        </p:spPr>
        <p:txBody>
          <a:bodyPr>
            <a:normAutofit/>
          </a:bodyPr>
          <a:lstStyle/>
          <a:p>
            <a:r>
              <a:rPr lang="en-GB" sz="4000" u="sng"/>
              <a:t>Qualification: GCSE English Language</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30"/>
            <a:ext cx="5587339" cy="4014457"/>
          </a:xfrm>
          <a:ln>
            <a:solidFill>
              <a:srgbClr val="FFC000"/>
            </a:solidFill>
          </a:ln>
        </p:spPr>
        <p:txBody>
          <a:bodyPr vert="horz" lIns="91440" tIns="45720" rIns="91440" bIns="45720" rtlCol="0" anchor="t">
            <a:normAutofit fontScale="77500" lnSpcReduction="20000"/>
          </a:bodyPr>
          <a:lstStyle/>
          <a:p>
            <a:pPr marL="0" indent="0">
              <a:buNone/>
            </a:pPr>
            <a:r>
              <a:rPr lang="en-GB" sz="5100" b="1" u="sng"/>
              <a:t>Course content</a:t>
            </a:r>
          </a:p>
          <a:p>
            <a:pPr marL="0" indent="0">
              <a:buNone/>
            </a:pPr>
            <a:endParaRPr lang="en-GB" sz="4400" u="sng"/>
          </a:p>
          <a:p>
            <a:pPr marL="0" indent="0">
              <a:buNone/>
            </a:pPr>
            <a:r>
              <a:rPr lang="en-GB"/>
              <a:t>Paper 1: Explorations in Creative Reading and  Writing</a:t>
            </a:r>
          </a:p>
          <a:p>
            <a:pPr marL="457200" indent="-457200"/>
            <a:r>
              <a:rPr lang="en-GB"/>
              <a:t>Reading: Understanding fiction Texts</a:t>
            </a:r>
            <a:endParaRPr lang="en-GB">
              <a:ea typeface="Calibri" panose="020F0502020204030204"/>
              <a:cs typeface="Calibri" panose="020F0502020204030204"/>
            </a:endParaRPr>
          </a:p>
          <a:p>
            <a:pPr marL="457200" indent="-457200"/>
            <a:r>
              <a:rPr lang="en-GB"/>
              <a:t>Writing: Creative and Non-Fiction</a:t>
            </a:r>
            <a:endParaRPr lang="en-GB">
              <a:ea typeface="Calibri" panose="020F0502020204030204"/>
              <a:cs typeface="Calibri" panose="020F0502020204030204"/>
            </a:endParaRPr>
          </a:p>
          <a:p>
            <a:endParaRPr lang="en-GB"/>
          </a:p>
          <a:p>
            <a:pPr marL="0" indent="0">
              <a:buNone/>
            </a:pPr>
            <a:r>
              <a:rPr lang="en-GB"/>
              <a:t>Paper 2: Writers: Viewpoints and Perspectives</a:t>
            </a:r>
            <a:endParaRPr lang="en-GB">
              <a:ea typeface="Calibri"/>
              <a:cs typeface="Calibri"/>
            </a:endParaRPr>
          </a:p>
          <a:p>
            <a:pPr marL="457200" indent="-457200"/>
            <a:r>
              <a:rPr lang="en-GB"/>
              <a:t>Reading : Non-Fiction texts</a:t>
            </a:r>
            <a:endParaRPr lang="en-GB">
              <a:ea typeface="Calibri" panose="020F0502020204030204"/>
              <a:cs typeface="Calibri" panose="020F0502020204030204"/>
            </a:endParaRPr>
          </a:p>
          <a:p>
            <a:pPr marL="457200" indent="-457200"/>
            <a:r>
              <a:rPr lang="en-GB"/>
              <a:t>Writing: Non-Fiction writing task</a:t>
            </a:r>
            <a:endParaRPr lang="en-GB">
              <a:ea typeface="Calibri" panose="020F0502020204030204"/>
              <a:cs typeface="Calibri" panose="020F0502020204030204"/>
            </a:endParaRPr>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04892" y="1972433"/>
            <a:ext cx="5342874" cy="3188233"/>
          </a:xfrm>
          <a:ln>
            <a:solidFill>
              <a:srgbClr val="FFC000"/>
            </a:solidFill>
          </a:ln>
        </p:spPr>
        <p:txBody>
          <a:bodyPr vert="horz" lIns="91440" tIns="45720" rIns="91440" bIns="45720" rtlCol="0" anchor="t">
            <a:normAutofit fontScale="77500" lnSpcReduction="20000"/>
          </a:bodyPr>
          <a:lstStyle/>
          <a:p>
            <a:pPr marL="0" indent="0">
              <a:buNone/>
            </a:pPr>
            <a:r>
              <a:rPr lang="en-GB" b="1" u="sng"/>
              <a:t>Assessments  - 100% examination</a:t>
            </a:r>
          </a:p>
          <a:p>
            <a:pPr marL="0" indent="0">
              <a:buNone/>
            </a:pPr>
            <a:endParaRPr lang="en-GB" b="1" u="sng"/>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5277506"/>
            <a:ext cx="11183664" cy="1325563"/>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p>
          <a:p>
            <a:pPr marL="0" indent="0">
              <a:buFont typeface="Arial" panose="020B0604020202020204" pitchFamily="34" charset="0"/>
              <a:buNone/>
            </a:pPr>
            <a:r>
              <a:rPr lang="en-GB" sz="1800">
                <a:solidFill>
                  <a:srgbClr val="000000"/>
                </a:solidFill>
              </a:rPr>
              <a:t>GCSE English Language is required for most courses students will take in the future.  Many Employers expect young people to have at least a grade 5 to demonstrate effective communication skills.</a:t>
            </a:r>
            <a:endParaRPr lang="en-GB" sz="1800"/>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04892" y="1087631"/>
            <a:ext cx="5342874" cy="836704"/>
          </a:xfrm>
          <a:prstGeom prst="rect">
            <a:avLst/>
          </a:prstGeom>
          <a:ln>
            <a:solidFill>
              <a:srgbClr val="FFC000"/>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sz="2000"/>
              <a:t>AQA</a:t>
            </a:r>
          </a:p>
        </p:txBody>
      </p:sp>
      <p:sp>
        <p:nvSpPr>
          <p:cNvPr id="9" name="TextBox 8">
            <a:extLst>
              <a:ext uri="{FF2B5EF4-FFF2-40B4-BE49-F238E27FC236}">
                <a16:creationId xmlns:a16="http://schemas.microsoft.com/office/drawing/2014/main" id="{F0FED9C2-D5FF-1915-E078-28583C1B6975}"/>
              </a:ext>
            </a:extLst>
          </p:cNvPr>
          <p:cNvSpPr txBox="1"/>
          <p:nvPr/>
        </p:nvSpPr>
        <p:spPr>
          <a:xfrm>
            <a:off x="8676329" y="2270770"/>
            <a:ext cx="2630320" cy="2862322"/>
          </a:xfrm>
          <a:prstGeom prst="rect">
            <a:avLst/>
          </a:prstGeom>
          <a:noFill/>
          <a:ln>
            <a:solidFill>
              <a:schemeClr val="tx1"/>
            </a:solidFill>
          </a:ln>
        </p:spPr>
        <p:txBody>
          <a:bodyPr wrap="square" rtlCol="0">
            <a:spAutoFit/>
          </a:bodyPr>
          <a:lstStyle/>
          <a:p>
            <a:r>
              <a:rPr lang="en-GB" sz="1500" b="1"/>
              <a:t>Paper 2: Writers’ Viewpoints and Perspectives </a:t>
            </a:r>
          </a:p>
          <a:p>
            <a:endParaRPr lang="en-GB" sz="1500" b="1"/>
          </a:p>
          <a:p>
            <a:r>
              <a:rPr lang="en-GB" sz="1500"/>
              <a:t>Section A: Reading </a:t>
            </a:r>
          </a:p>
          <a:p>
            <a:r>
              <a:rPr lang="en-GB" sz="1500"/>
              <a:t>One non-fiction text and one literary non-fiction text </a:t>
            </a:r>
          </a:p>
          <a:p>
            <a:r>
              <a:rPr lang="en-GB" sz="1500"/>
              <a:t>Section B:  Writing to Present A Viewpoint</a:t>
            </a:r>
          </a:p>
          <a:p>
            <a:endParaRPr lang="en-GB" sz="1500"/>
          </a:p>
          <a:p>
            <a:r>
              <a:rPr lang="en-GB" sz="1500"/>
              <a:t>Written exam: 1 hour 45 minutes 80 marks  -  50% of GCSE</a:t>
            </a:r>
          </a:p>
        </p:txBody>
      </p:sp>
      <p:sp>
        <p:nvSpPr>
          <p:cNvPr id="12" name="TextBox 11">
            <a:extLst>
              <a:ext uri="{FF2B5EF4-FFF2-40B4-BE49-F238E27FC236}">
                <a16:creationId xmlns:a16="http://schemas.microsoft.com/office/drawing/2014/main" id="{C903D064-B826-6FCC-F849-6F5F10A530C7}"/>
              </a:ext>
            </a:extLst>
          </p:cNvPr>
          <p:cNvSpPr txBox="1"/>
          <p:nvPr/>
        </p:nvSpPr>
        <p:spPr>
          <a:xfrm>
            <a:off x="6096000" y="2270770"/>
            <a:ext cx="2539212" cy="2862322"/>
          </a:xfrm>
          <a:prstGeom prst="rect">
            <a:avLst/>
          </a:prstGeom>
          <a:noFill/>
          <a:ln>
            <a:solidFill>
              <a:schemeClr val="tx1"/>
            </a:solidFill>
          </a:ln>
        </p:spPr>
        <p:txBody>
          <a:bodyPr wrap="square" rtlCol="0">
            <a:spAutoFit/>
          </a:bodyPr>
          <a:lstStyle/>
          <a:p>
            <a:pPr marL="0" indent="0">
              <a:buNone/>
            </a:pPr>
            <a:r>
              <a:rPr lang="en-GB" sz="1500" b="1"/>
              <a:t>Paper 1: Explorations in </a:t>
            </a:r>
          </a:p>
          <a:p>
            <a:pPr marL="0" indent="0">
              <a:buNone/>
            </a:pPr>
            <a:r>
              <a:rPr lang="en-GB" sz="1500" b="1"/>
              <a:t>Creative Reading and Writing</a:t>
            </a:r>
          </a:p>
          <a:p>
            <a:pPr marL="0" indent="0">
              <a:buNone/>
            </a:pPr>
            <a:r>
              <a:rPr lang="en-GB" sz="1500" b="1"/>
              <a:t> </a:t>
            </a:r>
            <a:endParaRPr lang="en-GB" sz="1500" b="1" u="sng"/>
          </a:p>
          <a:p>
            <a:pPr marL="0" indent="0">
              <a:buNone/>
            </a:pPr>
            <a:r>
              <a:rPr lang="en-GB" sz="1500"/>
              <a:t>Section A: Reading </a:t>
            </a:r>
          </a:p>
          <a:p>
            <a:r>
              <a:rPr lang="en-GB" sz="1500"/>
              <a:t>One literature fiction text </a:t>
            </a:r>
          </a:p>
          <a:p>
            <a:pPr marL="0" indent="0">
              <a:buNone/>
            </a:pPr>
            <a:r>
              <a:rPr lang="en-GB" sz="1500"/>
              <a:t>Section B: Writing </a:t>
            </a:r>
          </a:p>
          <a:p>
            <a:r>
              <a:rPr lang="en-GB" sz="1500"/>
              <a:t>Descriptive or narrative writing</a:t>
            </a:r>
          </a:p>
          <a:p>
            <a:endParaRPr lang="en-GB" sz="1500"/>
          </a:p>
          <a:p>
            <a:pPr marL="0" indent="0">
              <a:buNone/>
            </a:pPr>
            <a:r>
              <a:rPr lang="en-GB" sz="1500"/>
              <a:t>Written exam: 1 hour 45 minutes </a:t>
            </a:r>
          </a:p>
          <a:p>
            <a:pPr marL="0" indent="0">
              <a:buNone/>
            </a:pPr>
            <a:r>
              <a:rPr lang="en-GB" sz="1500"/>
              <a:t>80 marks  -  50% of GCSE</a:t>
            </a:r>
          </a:p>
        </p:txBody>
      </p:sp>
    </p:spTree>
    <p:extLst>
      <p:ext uri="{BB962C8B-B14F-4D97-AF65-F5344CB8AC3E}">
        <p14:creationId xmlns:p14="http://schemas.microsoft.com/office/powerpoint/2010/main" val="3043549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2" y="106363"/>
            <a:ext cx="11265898" cy="933170"/>
          </a:xfrm>
        </p:spPr>
        <p:txBody>
          <a:bodyPr>
            <a:normAutofit/>
          </a:bodyPr>
          <a:lstStyle/>
          <a:p>
            <a:r>
              <a:rPr lang="en-GB" sz="4000" u="sng"/>
              <a:t>Qualification: GCSE English Literature</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30"/>
            <a:ext cx="5587339" cy="4014457"/>
          </a:xfrm>
          <a:ln>
            <a:solidFill>
              <a:srgbClr val="FFC000"/>
            </a:solidFill>
          </a:ln>
        </p:spPr>
        <p:txBody>
          <a:bodyPr>
            <a:normAutofit/>
          </a:bodyPr>
          <a:lstStyle/>
          <a:p>
            <a:pPr marL="0" indent="0">
              <a:buNone/>
            </a:pPr>
            <a:r>
              <a:rPr lang="en-GB" sz="3200" b="1" u="sng"/>
              <a:t>Course content</a:t>
            </a:r>
          </a:p>
          <a:p>
            <a:pPr marL="0" indent="0">
              <a:buNone/>
            </a:pPr>
            <a:r>
              <a:rPr lang="en-GB" sz="1800" b="1"/>
              <a:t>Shakespeare</a:t>
            </a:r>
          </a:p>
          <a:p>
            <a:r>
              <a:rPr lang="en-GB" sz="1800"/>
              <a:t>Macbeth</a:t>
            </a:r>
          </a:p>
          <a:p>
            <a:pPr marL="0" indent="0">
              <a:buNone/>
            </a:pPr>
            <a:r>
              <a:rPr lang="en-GB" sz="1800" b="1"/>
              <a:t>The 19</a:t>
            </a:r>
            <a:r>
              <a:rPr lang="en-GB" sz="1800" b="1" baseline="30000"/>
              <a:t>th</a:t>
            </a:r>
            <a:r>
              <a:rPr lang="en-GB" sz="1800" b="1"/>
              <a:t> Century Novel</a:t>
            </a:r>
          </a:p>
          <a:p>
            <a:r>
              <a:rPr lang="en-GB" sz="1800"/>
              <a:t>A Christmas Carol by Charles Dickens</a:t>
            </a:r>
          </a:p>
          <a:p>
            <a:pPr marL="0" indent="0">
              <a:buNone/>
            </a:pPr>
            <a:r>
              <a:rPr lang="en-GB" sz="1800" b="1"/>
              <a:t>Modern text</a:t>
            </a:r>
          </a:p>
          <a:p>
            <a:r>
              <a:rPr lang="en-GB" sz="1800"/>
              <a:t>An Inspector Calls JB Priestley</a:t>
            </a:r>
          </a:p>
          <a:p>
            <a:pPr marL="0" indent="0">
              <a:buNone/>
            </a:pPr>
            <a:r>
              <a:rPr lang="en-GB" sz="1800" b="1"/>
              <a:t>Poetry</a:t>
            </a:r>
          </a:p>
          <a:p>
            <a:r>
              <a:rPr lang="en-GB" sz="1800"/>
              <a:t>AQA poetry anthology – Power and Conflict (15 poems)</a:t>
            </a:r>
          </a:p>
          <a:p>
            <a:r>
              <a:rPr lang="en-GB" sz="1800"/>
              <a:t>Unseen poetry</a:t>
            </a:r>
          </a:p>
          <a:p>
            <a:pPr marL="0" indent="0">
              <a:buNone/>
            </a:pPr>
            <a:endParaRPr lang="en-GB" sz="1400" b="1" u="sng"/>
          </a:p>
          <a:p>
            <a:pPr marL="0" indent="0">
              <a:buNone/>
            </a:pPr>
            <a:endParaRPr lang="en-GB" sz="1400" b="1"/>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04892" y="2367228"/>
            <a:ext cx="5181599" cy="2655347"/>
          </a:xfrm>
          <a:ln>
            <a:solidFill>
              <a:srgbClr val="FFC000"/>
            </a:solidFill>
          </a:ln>
        </p:spPr>
        <p:txBody>
          <a:bodyPr vert="horz" lIns="91440" tIns="45720" rIns="91440" bIns="45720" rtlCol="0" anchor="t">
            <a:normAutofit/>
          </a:bodyPr>
          <a:lstStyle/>
          <a:p>
            <a:pPr marL="0" indent="0">
              <a:buNone/>
            </a:pPr>
            <a:r>
              <a:rPr lang="en-GB" b="1" u="sng"/>
              <a:t>Assessments: 100% Examination</a:t>
            </a:r>
          </a:p>
          <a:p>
            <a:pPr marL="0" indent="0">
              <a:buNone/>
            </a:pPr>
            <a:endParaRPr lang="en-GB" b="1" u="sng"/>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2" y="5277506"/>
            <a:ext cx="11022389" cy="1325563"/>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Points to note</a:t>
            </a:r>
          </a:p>
          <a:p>
            <a:pPr marL="0" indent="0">
              <a:buFont typeface="Arial" panose="020B0604020202020204" pitchFamily="34" charset="0"/>
              <a:buNone/>
            </a:pPr>
            <a:r>
              <a:rPr lang="en-GB" sz="1400"/>
              <a:t>GCSE English Literature will encourage students to develop knowledge and skills in reading, writing and critical thinking.  Through literature, students have the chance to develop culturally and acquire knowledge of some of the be English Literature ever written.  Studying GCSE English Literature will should encourage students to read widely and for pleasure.</a:t>
            </a:r>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04892" y="1087630"/>
            <a:ext cx="5181600" cy="1183691"/>
          </a:xfrm>
          <a:prstGeom prst="rect">
            <a:avLst/>
          </a:prstGeom>
          <a:ln>
            <a:solidFill>
              <a:srgbClr val="FFC000"/>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a:t>Exam Board</a:t>
            </a:r>
          </a:p>
          <a:p>
            <a:pPr marL="0" indent="0">
              <a:buFont typeface="Arial" panose="020B0604020202020204" pitchFamily="34" charset="0"/>
              <a:buNone/>
            </a:pPr>
            <a:r>
              <a:rPr lang="en-GB"/>
              <a:t>AQA</a:t>
            </a:r>
          </a:p>
        </p:txBody>
      </p:sp>
      <p:sp>
        <p:nvSpPr>
          <p:cNvPr id="9" name="TextBox 8">
            <a:extLst>
              <a:ext uri="{FF2B5EF4-FFF2-40B4-BE49-F238E27FC236}">
                <a16:creationId xmlns:a16="http://schemas.microsoft.com/office/drawing/2014/main" id="{C6DCD82E-2FDE-A0F1-7240-E3C3D1AB415D}"/>
              </a:ext>
            </a:extLst>
          </p:cNvPr>
          <p:cNvSpPr txBox="1"/>
          <p:nvPr/>
        </p:nvSpPr>
        <p:spPr>
          <a:xfrm>
            <a:off x="6009141" y="2666418"/>
            <a:ext cx="4950011" cy="2215991"/>
          </a:xfrm>
          <a:prstGeom prst="rect">
            <a:avLst/>
          </a:prstGeom>
          <a:noFill/>
        </p:spPr>
        <p:txBody>
          <a:bodyPr wrap="square" rtlCol="0">
            <a:spAutoFit/>
          </a:bodyPr>
          <a:lstStyle/>
          <a:p>
            <a:endParaRPr lang="en-GB" sz="1200"/>
          </a:p>
          <a:p>
            <a:r>
              <a:rPr lang="en-GB" sz="1200">
                <a:solidFill>
                  <a:srgbClr val="333333"/>
                </a:solidFill>
                <a:latin typeface="Verdana" panose="020B0604030504040204" pitchFamily="34" charset="0"/>
              </a:rPr>
              <a:t>Paper 1: Shakespeare (Macbeth)  (19</a:t>
            </a:r>
            <a:r>
              <a:rPr lang="en-GB" sz="1200" baseline="30000">
                <a:solidFill>
                  <a:srgbClr val="333333"/>
                </a:solidFill>
                <a:latin typeface="Verdana" panose="020B0604030504040204" pitchFamily="34" charset="0"/>
              </a:rPr>
              <a:t>th</a:t>
            </a:r>
            <a:r>
              <a:rPr lang="en-GB" sz="1200">
                <a:solidFill>
                  <a:srgbClr val="333333"/>
                </a:solidFill>
                <a:latin typeface="Verdana" panose="020B0604030504040204" pitchFamily="34" charset="0"/>
              </a:rPr>
              <a:t>  Novel (A Christmas Carol)</a:t>
            </a:r>
          </a:p>
          <a:p>
            <a:endParaRPr lang="en-GB" sz="1200">
              <a:solidFill>
                <a:srgbClr val="333333"/>
              </a:solidFill>
              <a:latin typeface="Verdana" panose="020B0604030504040204" pitchFamily="34" charset="0"/>
            </a:endParaRPr>
          </a:p>
          <a:p>
            <a:r>
              <a:rPr lang="en-GB" sz="1200">
                <a:solidFill>
                  <a:srgbClr val="333333"/>
                </a:solidFill>
                <a:latin typeface="Verdana" panose="020B0604030504040204" pitchFamily="34" charset="0"/>
              </a:rPr>
              <a:t>Written examination: 1 hour 45 mins</a:t>
            </a:r>
          </a:p>
          <a:p>
            <a:endParaRPr lang="en-GB" sz="1200">
              <a:solidFill>
                <a:srgbClr val="333333"/>
              </a:solidFill>
              <a:latin typeface="Verdana" panose="020B0604030504040204" pitchFamily="34" charset="0"/>
            </a:endParaRPr>
          </a:p>
          <a:p>
            <a:r>
              <a:rPr lang="en-GB" sz="1200">
                <a:solidFill>
                  <a:srgbClr val="333333"/>
                </a:solidFill>
                <a:latin typeface="Verdana" panose="020B0604030504040204" pitchFamily="34" charset="0"/>
              </a:rPr>
              <a:t>Paper 2: Modern texts (An Inspector Calls) and Poetry (Power and Conflict, and Unseen Poetry)</a:t>
            </a:r>
          </a:p>
          <a:p>
            <a:endParaRPr lang="en-GB" sz="1200">
              <a:solidFill>
                <a:srgbClr val="333333"/>
              </a:solidFill>
              <a:latin typeface="Verdana" panose="020B0604030504040204" pitchFamily="34" charset="0"/>
            </a:endParaRPr>
          </a:p>
          <a:p>
            <a:r>
              <a:rPr lang="en-GB" sz="1200">
                <a:solidFill>
                  <a:srgbClr val="333333"/>
                </a:solidFill>
                <a:latin typeface="Verdana" panose="020B0604030504040204" pitchFamily="34" charset="0"/>
              </a:rPr>
              <a:t>Written examination: 2 hour 15 mins</a:t>
            </a:r>
          </a:p>
          <a:p>
            <a:endParaRPr lang="en-GB"/>
          </a:p>
        </p:txBody>
      </p:sp>
    </p:spTree>
    <p:extLst>
      <p:ext uri="{BB962C8B-B14F-4D97-AF65-F5344CB8AC3E}">
        <p14:creationId xmlns:p14="http://schemas.microsoft.com/office/powerpoint/2010/main" val="2263739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ireworks&#10;&#10;Description automatically generated">
            <a:extLst>
              <a:ext uri="{FF2B5EF4-FFF2-40B4-BE49-F238E27FC236}">
                <a16:creationId xmlns:a16="http://schemas.microsoft.com/office/drawing/2014/main" id="{4DE2AA99-5FCE-425B-800A-F984E793772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4104" y="0"/>
            <a:ext cx="5931896" cy="6858000"/>
          </a:xfrm>
          <a:prstGeom prst="rect">
            <a:avLst/>
          </a:prstGeom>
        </p:spPr>
      </p:pic>
      <p:pic>
        <p:nvPicPr>
          <p:cNvPr id="5" name="Picture 4" descr="A picture containing plate&#10;&#10;Description automatically generated">
            <a:extLst>
              <a:ext uri="{FF2B5EF4-FFF2-40B4-BE49-F238E27FC236}">
                <a16:creationId xmlns:a16="http://schemas.microsoft.com/office/drawing/2014/main" id="{A96D1B49-51E2-4B18-85EC-A7A3099FC6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5731" y="57156"/>
            <a:ext cx="2552165" cy="865538"/>
          </a:xfrm>
          <a:prstGeom prst="rect">
            <a:avLst/>
          </a:prstGeom>
        </p:spPr>
      </p:pic>
      <p:sp>
        <p:nvSpPr>
          <p:cNvPr id="2" name="Title 1">
            <a:extLst>
              <a:ext uri="{FF2B5EF4-FFF2-40B4-BE49-F238E27FC236}">
                <a16:creationId xmlns:a16="http://schemas.microsoft.com/office/drawing/2014/main" id="{31E92F7A-0744-BFE9-2786-99853E2784BB}"/>
              </a:ext>
            </a:extLst>
          </p:cNvPr>
          <p:cNvSpPr>
            <a:spLocks noGrp="1"/>
          </p:cNvSpPr>
          <p:nvPr>
            <p:ph type="title"/>
          </p:nvPr>
        </p:nvSpPr>
        <p:spPr>
          <a:xfrm>
            <a:off x="164103" y="77231"/>
            <a:ext cx="10515600" cy="933170"/>
          </a:xfrm>
        </p:spPr>
        <p:txBody>
          <a:bodyPr>
            <a:normAutofit/>
          </a:bodyPr>
          <a:lstStyle/>
          <a:p>
            <a:r>
              <a:rPr lang="en-GB" sz="4000" u="sng"/>
              <a:t>Qualification: GCSE Mathematics</a:t>
            </a:r>
          </a:p>
        </p:txBody>
      </p:sp>
      <p:sp>
        <p:nvSpPr>
          <p:cNvPr id="3" name="Content Placeholder 2">
            <a:extLst>
              <a:ext uri="{FF2B5EF4-FFF2-40B4-BE49-F238E27FC236}">
                <a16:creationId xmlns:a16="http://schemas.microsoft.com/office/drawing/2014/main" id="{6022AE01-FC02-EDA2-152B-947B70318434}"/>
              </a:ext>
            </a:extLst>
          </p:cNvPr>
          <p:cNvSpPr>
            <a:spLocks noGrp="1"/>
          </p:cNvSpPr>
          <p:nvPr>
            <p:ph sz="half" idx="1"/>
          </p:nvPr>
        </p:nvSpPr>
        <p:spPr>
          <a:xfrm>
            <a:off x="164103" y="1087631"/>
            <a:ext cx="5587339" cy="3839212"/>
          </a:xfrm>
          <a:ln>
            <a:solidFill>
              <a:srgbClr val="FFC000"/>
            </a:solidFill>
          </a:ln>
        </p:spPr>
        <p:txBody>
          <a:bodyPr vert="horz" lIns="91440" tIns="45720" rIns="91440" bIns="45720" rtlCol="0" anchor="t">
            <a:normAutofit fontScale="92500" lnSpcReduction="10000"/>
          </a:bodyPr>
          <a:lstStyle/>
          <a:p>
            <a:pPr marL="0" indent="0">
              <a:buNone/>
            </a:pPr>
            <a:r>
              <a:rPr lang="en-GB" b="1" u="sng"/>
              <a:t>Course content </a:t>
            </a:r>
            <a:endParaRPr lang="en-GB" sz="2400" b="1" u="sng"/>
          </a:p>
          <a:p>
            <a:pPr marL="0" indent="0">
              <a:buNone/>
            </a:pPr>
            <a:r>
              <a:rPr lang="en-GB" sz="2400">
                <a:effectLst/>
                <a:ea typeface="Calibri"/>
                <a:cs typeface="Times New Roman"/>
              </a:rPr>
              <a:t>The GCSE Mathematics course covers number, algebra, ratio, proportion, rates of change, geometry and measures, probability and</a:t>
            </a:r>
            <a:r>
              <a:rPr lang="en-GB" sz="2400">
                <a:ea typeface="Calibri"/>
                <a:cs typeface="Times New Roman"/>
              </a:rPr>
              <a:t> </a:t>
            </a:r>
            <a:r>
              <a:rPr lang="en-GB" sz="2400">
                <a:effectLst/>
                <a:ea typeface="Calibri"/>
                <a:cs typeface="Times New Roman"/>
              </a:rPr>
              <a:t>statistics. Reasoning and problem-solving skills are integrated into the course and students are expected to apply their skills to complex, multi-step problems. </a:t>
            </a:r>
            <a:endParaRPr kumimoji="0" lang="en-GB" sz="2400" b="1" i="0" u="sng" strike="noStrike" kern="1200" cap="none" spc="0" normalizeH="0" baseline="0" noProof="0">
              <a:ln>
                <a:noFill/>
              </a:ln>
              <a:solidFill>
                <a:prstClr val="black"/>
              </a:solidFill>
              <a:effectLst/>
              <a:uLnTx/>
              <a:uFillTx/>
              <a:ea typeface="Calibri"/>
              <a:cs typeface="Times New Roman"/>
            </a:endParaRPr>
          </a:p>
          <a:p>
            <a:pPr marL="0" indent="0">
              <a:buNone/>
            </a:pPr>
            <a:r>
              <a:rPr lang="en-GB" sz="2400">
                <a:ea typeface="+mn-lt"/>
                <a:cs typeface="+mn-lt"/>
              </a:rPr>
              <a:t>Most student will study foundation with the opportunity to get up to a Grade 5. Some students will study higher which allows students to gain up to a grade 9.</a:t>
            </a:r>
            <a:endParaRPr lang="en-GB"/>
          </a:p>
          <a:p>
            <a:pPr marL="0" indent="0">
              <a:buNone/>
            </a:pPr>
            <a:endParaRPr lang="en-GB" b="1" u="sng">
              <a:ea typeface="Calibri" panose="020F0502020204030204"/>
              <a:cs typeface="Calibri" panose="020F0502020204030204"/>
            </a:endParaRPr>
          </a:p>
        </p:txBody>
      </p:sp>
      <p:sp>
        <p:nvSpPr>
          <p:cNvPr id="4" name="Content Placeholder 3">
            <a:extLst>
              <a:ext uri="{FF2B5EF4-FFF2-40B4-BE49-F238E27FC236}">
                <a16:creationId xmlns:a16="http://schemas.microsoft.com/office/drawing/2014/main" id="{BC524EFD-6192-2997-2B8D-6CBC8B204AE2}"/>
              </a:ext>
            </a:extLst>
          </p:cNvPr>
          <p:cNvSpPr>
            <a:spLocks noGrp="1"/>
          </p:cNvSpPr>
          <p:nvPr>
            <p:ph sz="half" idx="2"/>
          </p:nvPr>
        </p:nvSpPr>
        <p:spPr>
          <a:xfrm>
            <a:off x="6004892" y="2003520"/>
            <a:ext cx="5181600" cy="2923324"/>
          </a:xfrm>
          <a:ln>
            <a:solidFill>
              <a:srgbClr val="FFC000"/>
            </a:solidFill>
          </a:ln>
        </p:spPr>
        <p:txBody>
          <a:bodyPr vert="horz" lIns="91440" tIns="45720" rIns="91440" bIns="45720" rtlCol="0" anchor="t">
            <a:normAutofit fontScale="92500" lnSpcReduction="10000"/>
          </a:bodyPr>
          <a:lstStyle/>
          <a:p>
            <a:pPr marL="0" indent="0">
              <a:buNone/>
            </a:pPr>
            <a:r>
              <a:rPr lang="en-GB" b="1" u="sng"/>
              <a:t>Assessments </a:t>
            </a:r>
          </a:p>
          <a:p>
            <a:pPr marL="0" indent="0">
              <a:buNone/>
            </a:pPr>
            <a:r>
              <a:rPr lang="en-GB" sz="2200">
                <a:effectLst/>
                <a:latin typeface="Calibri" panose="020F0502020204030204" pitchFamily="34" charset="0"/>
                <a:ea typeface="Calibri" panose="020F0502020204030204" pitchFamily="34" charset="0"/>
                <a:cs typeface="Times New Roman" panose="02020603050405020304" pitchFamily="18" charset="0"/>
              </a:rPr>
              <a:t>The qualification consists of three equally weighted written examination papers (33.3%) at either Foundation tier or Higher tier. </a:t>
            </a:r>
          </a:p>
          <a:p>
            <a:r>
              <a:rPr lang="en-GB" sz="2200">
                <a:effectLst/>
                <a:latin typeface="Calibri" panose="020F0502020204030204" pitchFamily="34" charset="0"/>
                <a:ea typeface="Calibri" panose="020F0502020204030204" pitchFamily="34" charset="0"/>
                <a:cs typeface="Times New Roman" panose="02020603050405020304" pitchFamily="18" charset="0"/>
              </a:rPr>
              <a:t>Paper 1 is a non-calculator assessment</a:t>
            </a:r>
          </a:p>
          <a:p>
            <a:r>
              <a:rPr lang="en-GB" sz="2200">
                <a:effectLst/>
                <a:latin typeface="Calibri" panose="020F0502020204030204" pitchFamily="34" charset="0"/>
                <a:ea typeface="Calibri" panose="020F0502020204030204" pitchFamily="34" charset="0"/>
                <a:cs typeface="Times New Roman" panose="02020603050405020304" pitchFamily="18" charset="0"/>
              </a:rPr>
              <a:t>Paper 2 &amp; Paper 3- calculator assessmen</a:t>
            </a:r>
            <a:r>
              <a:rPr lang="en-GB" sz="2200">
                <a:latin typeface="Calibri" panose="020F0502020204030204" pitchFamily="34" charset="0"/>
                <a:ea typeface="Calibri" panose="020F0502020204030204" pitchFamily="34" charset="0"/>
                <a:cs typeface="Times New Roman" panose="02020603050405020304" pitchFamily="18" charset="0"/>
              </a:rPr>
              <a:t>t.</a:t>
            </a:r>
          </a:p>
          <a:p>
            <a:r>
              <a:rPr lang="en-GB" sz="2200">
                <a:effectLst/>
                <a:latin typeface="Calibri" panose="020F0502020204030204" pitchFamily="34" charset="0"/>
                <a:ea typeface="Calibri" panose="020F0502020204030204" pitchFamily="34" charset="0"/>
                <a:cs typeface="Times New Roman" panose="02020603050405020304" pitchFamily="18" charset="0"/>
              </a:rPr>
              <a:t>Each paper is 1 hour and 30 minutes long and has a total of 80 marks.</a:t>
            </a:r>
            <a:endParaRPr kumimoji="0" lang="en-GB" sz="2800" b="1" i="0" u="sng"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Content Placeholder 3">
            <a:extLst>
              <a:ext uri="{FF2B5EF4-FFF2-40B4-BE49-F238E27FC236}">
                <a16:creationId xmlns:a16="http://schemas.microsoft.com/office/drawing/2014/main" id="{30616026-2DA4-CE37-EF2E-A03A210A22B3}"/>
              </a:ext>
            </a:extLst>
          </p:cNvPr>
          <p:cNvSpPr txBox="1">
            <a:spLocks/>
          </p:cNvSpPr>
          <p:nvPr/>
        </p:nvSpPr>
        <p:spPr>
          <a:xfrm>
            <a:off x="164103" y="5038414"/>
            <a:ext cx="11022389" cy="1856776"/>
          </a:xfrm>
          <a:prstGeom prst="rect">
            <a:avLst/>
          </a:prstGeom>
          <a:ln>
            <a:solidFill>
              <a:srgbClr val="FFC000"/>
            </a:solid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20000"/>
              </a:lnSpc>
              <a:spcAft>
                <a:spcPts val="800"/>
              </a:spcAft>
              <a:buNone/>
            </a:pPr>
            <a:r>
              <a:rPr lang="en-GB" sz="1800" b="1" u="sng"/>
              <a:t>Points to note </a:t>
            </a:r>
          </a:p>
          <a:p>
            <a:pPr marL="0" indent="0">
              <a:lnSpc>
                <a:spcPct val="120000"/>
              </a:lnSpc>
              <a:spcAft>
                <a:spcPts val="800"/>
              </a:spcAft>
              <a:buNone/>
            </a:pPr>
            <a:r>
              <a:rPr lang="en-GB" sz="1600">
                <a:effectLst/>
              </a:rPr>
              <a:t>Mathematics is a highly regarded subject and provides the basis for many other disciplines, especially in science, business, and finance.  Studying maths will equip you for success as a creative problem solver, with mathematical competency and logical thinking skills. You will gain confidence in being able to use the mathematics you learn outside the classroom. You will learn to use logical thinking skills to break down a problem and create a solution.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ontent Placeholder 3">
            <a:extLst>
              <a:ext uri="{FF2B5EF4-FFF2-40B4-BE49-F238E27FC236}">
                <a16:creationId xmlns:a16="http://schemas.microsoft.com/office/drawing/2014/main" id="{AC0E071F-046C-93A2-2A60-AC3037B56494}"/>
              </a:ext>
            </a:extLst>
          </p:cNvPr>
          <p:cNvSpPr txBox="1">
            <a:spLocks/>
          </p:cNvSpPr>
          <p:nvPr/>
        </p:nvSpPr>
        <p:spPr>
          <a:xfrm>
            <a:off x="6004892" y="1087631"/>
            <a:ext cx="5181600" cy="836704"/>
          </a:xfrm>
          <a:prstGeom prst="rect">
            <a:avLst/>
          </a:prstGeom>
          <a:ln>
            <a:solidFill>
              <a:srgbClr val="FFC000"/>
            </a:solidFill>
          </a:ln>
        </p:spPr>
        <p:txBody>
          <a:bodyPr vert="horz" lIns="91440" tIns="45720" rIns="91440" bIns="45720" rtlCol="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u="sng"/>
              <a:t>Exam Board </a:t>
            </a:r>
          </a:p>
          <a:p>
            <a:pPr marL="0" indent="0">
              <a:buNone/>
            </a:pPr>
            <a:r>
              <a:rPr lang="en-GB"/>
              <a:t>Edexcel </a:t>
            </a:r>
            <a:endParaRPr lang="en-GB">
              <a:cs typeface="Calibri"/>
            </a:endParaRPr>
          </a:p>
        </p:txBody>
      </p:sp>
    </p:spTree>
    <p:extLst>
      <p:ext uri="{BB962C8B-B14F-4D97-AF65-F5344CB8AC3E}">
        <p14:creationId xmlns:p14="http://schemas.microsoft.com/office/powerpoint/2010/main" val="2793647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e3ff599-2286-41c5-8f85-8d6f39ca6d1d">
      <Terms xmlns="http://schemas.microsoft.com/office/infopath/2007/PartnerControls"/>
    </lcf76f155ced4ddcb4097134ff3c332f>
    <TaxCatchAll xmlns="8b3ab4b1-2018-49fd-ba4f-1f86479a15d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CC11DB5E83E124DACB43DB0B58E3AB9" ma:contentTypeVersion="11" ma:contentTypeDescription="Create a new document." ma:contentTypeScope="" ma:versionID="b204f37ef8daf23bc710e7539658a473">
  <xsd:schema xmlns:xsd="http://www.w3.org/2001/XMLSchema" xmlns:xs="http://www.w3.org/2001/XMLSchema" xmlns:p="http://schemas.microsoft.com/office/2006/metadata/properties" xmlns:ns2="9e3ff599-2286-41c5-8f85-8d6f39ca6d1d" xmlns:ns3="8b3ab4b1-2018-49fd-ba4f-1f86479a15d4" targetNamespace="http://schemas.microsoft.com/office/2006/metadata/properties" ma:root="true" ma:fieldsID="ccaae9c017d90fce0d2e5b1edb07d6ec" ns2:_="" ns3:_="">
    <xsd:import namespace="9e3ff599-2286-41c5-8f85-8d6f39ca6d1d"/>
    <xsd:import namespace="8b3ab4b1-2018-49fd-ba4f-1f86479a15d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3ff599-2286-41c5-8f85-8d6f39ca6d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3dd4238-02e9-43e5-8c39-62389a230547"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3ab4b1-2018-49fd-ba4f-1f86479a15d4"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598d21d-4b3f-42e9-975b-e3c03f086555}" ma:internalName="TaxCatchAll" ma:showField="CatchAllData" ma:web="8b3ab4b1-2018-49fd-ba4f-1f86479a1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7451CC1-D8BD-4DA7-BF67-8C14F60B3D00}">
  <ds:schemaRefs>
    <ds:schemaRef ds:uri="http://schemas.openxmlformats.org/package/2006/metadata/core-properties"/>
    <ds:schemaRef ds:uri="http://www.w3.org/XML/1998/namespace"/>
    <ds:schemaRef ds:uri="http://purl.org/dc/dcmitype/"/>
    <ds:schemaRef ds:uri="http://purl.org/dc/terms/"/>
    <ds:schemaRef ds:uri="8b3ab4b1-2018-49fd-ba4f-1f86479a15d4"/>
    <ds:schemaRef ds:uri="http://schemas.microsoft.com/office/2006/documentManagement/types"/>
    <ds:schemaRef ds:uri="http://purl.org/dc/elements/1.1/"/>
    <ds:schemaRef ds:uri="http://schemas.microsoft.com/office/infopath/2007/PartnerControls"/>
    <ds:schemaRef ds:uri="9e3ff599-2286-41c5-8f85-8d6f39ca6d1d"/>
    <ds:schemaRef ds:uri="http://schemas.microsoft.com/office/2006/metadata/properties"/>
  </ds:schemaRefs>
</ds:datastoreItem>
</file>

<file path=customXml/itemProps2.xml><?xml version="1.0" encoding="utf-8"?>
<ds:datastoreItem xmlns:ds="http://schemas.openxmlformats.org/officeDocument/2006/customXml" ds:itemID="{A73EE2DC-B928-40D5-83BC-EFAD15E1FE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3ff599-2286-41c5-8f85-8d6f39ca6d1d"/>
    <ds:schemaRef ds:uri="8b3ab4b1-2018-49fd-ba4f-1f86479a15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FD21F1-CEF4-4E8B-95A8-2CA2515F014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TotalTime>
  <Words>5461</Words>
  <Application>Microsoft Office PowerPoint</Application>
  <PresentationFormat>Widescreen</PresentationFormat>
  <Paragraphs>514</Paragraphs>
  <Slides>26</Slides>
  <Notes>1</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Calibri Light</vt:lpstr>
      <vt:lpstr>Segoe UI</vt:lpstr>
      <vt:lpstr>Verdana</vt:lpstr>
      <vt:lpstr>Wingdings</vt:lpstr>
      <vt:lpstr>Office Theme</vt:lpstr>
      <vt:lpstr>Year 9  KS4 Curriculum Choices  2026-2028</vt:lpstr>
      <vt:lpstr>Headteacher’s Message</vt:lpstr>
      <vt:lpstr>Key Stage 4 Curriculum</vt:lpstr>
      <vt:lpstr>Timeline and Process</vt:lpstr>
      <vt:lpstr>Subjects</vt:lpstr>
      <vt:lpstr>Subjects</vt:lpstr>
      <vt:lpstr>Qualification: GCSE English Language</vt:lpstr>
      <vt:lpstr>Qualification: GCSE English Literature</vt:lpstr>
      <vt:lpstr>Qualification: GCSE Mathematics</vt:lpstr>
      <vt:lpstr>Qualification: GCSE Combined Science</vt:lpstr>
      <vt:lpstr>Qualification: GCSE Computer Science</vt:lpstr>
      <vt:lpstr>Qualification: GCSE French</vt:lpstr>
      <vt:lpstr>Qualification: GCSE Geography</vt:lpstr>
      <vt:lpstr>Qualification: GCSE History </vt:lpstr>
      <vt:lpstr>Qualification: GCSE Religious Studies </vt:lpstr>
      <vt:lpstr>Qualification: Sociology</vt:lpstr>
      <vt:lpstr>Qualification: GCSE Art, Craft and Design</vt:lpstr>
      <vt:lpstr>Qualification: GCSE Art and Design: 3D Design</vt:lpstr>
      <vt:lpstr>Qualification: GCSE Business Studies</vt:lpstr>
      <vt:lpstr>Qualification:WJEC Level 1/2 Vocational Award in Performing Arts</vt:lpstr>
      <vt:lpstr>Qualification: GCSE Film Studies</vt:lpstr>
      <vt:lpstr>Qualification: Child Development</vt:lpstr>
      <vt:lpstr>Qualification: Health and Social Care</vt:lpstr>
      <vt:lpstr>Qualification: BTEC Digital IT</vt:lpstr>
      <vt:lpstr>Qualification: Vocational Award in Hospitality &amp; Catering</vt:lpstr>
      <vt:lpstr>Qualification: Cambridge National Sports Studies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9  Guided Curriculum Choices</dc:title>
  <dc:creator>Jason Sprintall</dc:creator>
  <cp:lastModifiedBy>Jamie Henshaw</cp:lastModifiedBy>
  <cp:revision>307</cp:revision>
  <dcterms:created xsi:type="dcterms:W3CDTF">2024-01-17T20:48:05Z</dcterms:created>
  <dcterms:modified xsi:type="dcterms:W3CDTF">2026-02-25T08:53:10Z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0x010100FCC11DB5E83E124DACB43DB0B58E3AB9</vt:lpwstr>
  </property>
  <property fmtid="{D5CDD505-2E9C-101B-9397-08002B2CF9AE}" pid="3" name="MediaServiceImageTags">
    <vt:lpwstr/>
  </property>
</Properties>
</file>