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62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FF"/>
    <a:srgbClr val="FFB0A3"/>
    <a:srgbClr val="F8AB9F"/>
    <a:srgbClr val="44546A"/>
    <a:srgbClr val="CC99FF"/>
    <a:srgbClr val="E7CDFF"/>
    <a:srgbClr val="E46CE8"/>
    <a:srgbClr val="94FF33"/>
    <a:srgbClr val="C4E4D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28A58-F287-43FC-8A5A-ABD49203D525}" v="472" dt="2024-07-16T20:23:01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 autoAdjust="0"/>
    <p:restoredTop sz="95846" autoAdjust="0"/>
  </p:normalViewPr>
  <p:slideViewPr>
    <p:cSldViewPr snapToGrid="0">
      <p:cViewPr>
        <p:scale>
          <a:sx n="200" d="100"/>
          <a:sy n="200" d="100"/>
        </p:scale>
        <p:origin x="-3259" y="-13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10/17/2024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1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A8CFB2-80A2-F6D6-BFB8-3E2E9459139F}"/>
              </a:ext>
            </a:extLst>
          </p:cNvPr>
          <p:cNvSpPr/>
          <p:nvPr userDrawn="1"/>
        </p:nvSpPr>
        <p:spPr>
          <a:xfrm>
            <a:off x="0" y="0"/>
            <a:ext cx="9726896" cy="178017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rgbClr val="C4E4DB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12F67C-CD01-595B-367F-0B5A76189642}"/>
              </a:ext>
            </a:extLst>
          </p:cNvPr>
          <p:cNvSpPr/>
          <p:nvPr userDrawn="1"/>
        </p:nvSpPr>
        <p:spPr>
          <a:xfrm>
            <a:off x="215848" y="242893"/>
            <a:ext cx="9295200" cy="1731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D23131BA-A46C-38F5-D1F5-ACF7546D1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737" y="5021942"/>
            <a:ext cx="9779041" cy="10520035"/>
          </a:xfrm>
          <a:prstGeom prst="rect">
            <a:avLst/>
          </a:prstGeom>
          <a:effectLst/>
        </p:spPr>
      </p:pic>
      <p:pic>
        <p:nvPicPr>
          <p:cNvPr id="22" name="Picture 21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D13894C4-9919-9EA2-BD37-CC92732820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7318" y="1642820"/>
            <a:ext cx="9779041" cy="10084723"/>
          </a:xfrm>
          <a:prstGeom prst="rect">
            <a:avLst/>
          </a:prstGeom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253F017-F5B5-C591-732A-B00234F06665}"/>
              </a:ext>
            </a:extLst>
          </p:cNvPr>
          <p:cNvSpPr/>
          <p:nvPr userDrawn="1"/>
        </p:nvSpPr>
        <p:spPr>
          <a:xfrm>
            <a:off x="350520" y="1356360"/>
            <a:ext cx="1584960" cy="348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Arrow: U-Turn 28">
            <a:extLst>
              <a:ext uri="{FF2B5EF4-FFF2-40B4-BE49-F238E27FC236}">
                <a16:creationId xmlns:a16="http://schemas.microsoft.com/office/drawing/2014/main" id="{57BC486D-879C-32AF-A03F-ECA6271234F7}"/>
              </a:ext>
            </a:extLst>
          </p:cNvPr>
          <p:cNvSpPr/>
          <p:nvPr userDrawn="1"/>
        </p:nvSpPr>
        <p:spPr>
          <a:xfrm rot="16200000">
            <a:off x="-238916" y="2267744"/>
            <a:ext cx="2795591" cy="1555751"/>
          </a:xfrm>
          <a:prstGeom prst="uturnArrow">
            <a:avLst>
              <a:gd name="adj1" fmla="val 37500"/>
              <a:gd name="adj2" fmla="val 18980"/>
              <a:gd name="adj3" fmla="val 0"/>
              <a:gd name="adj4" fmla="val 100000"/>
              <a:gd name="adj5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A74CB7B-1C18-0710-D461-56529CEA191C}"/>
              </a:ext>
            </a:extLst>
          </p:cNvPr>
          <p:cNvSpPr/>
          <p:nvPr userDrawn="1"/>
        </p:nvSpPr>
        <p:spPr>
          <a:xfrm>
            <a:off x="1004887" y="2244089"/>
            <a:ext cx="8479631" cy="16198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6121EC9-BC9F-B5AD-6A78-1E3A16CA03EC}"/>
              </a:ext>
            </a:extLst>
          </p:cNvPr>
          <p:cNvGrpSpPr/>
          <p:nvPr userDrawn="1"/>
        </p:nvGrpSpPr>
        <p:grpSpPr>
          <a:xfrm rot="10800000">
            <a:off x="350520" y="3474307"/>
            <a:ext cx="9091136" cy="3489960"/>
            <a:chOff x="350520" y="5798407"/>
            <a:chExt cx="9091136" cy="348996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D09FD12-9B7F-750A-F747-F1F79EF4480F}"/>
                </a:ext>
              </a:extLst>
            </p:cNvPr>
            <p:cNvSpPr/>
            <p:nvPr userDrawn="1"/>
          </p:nvSpPr>
          <p:spPr>
            <a:xfrm>
              <a:off x="350520" y="5798407"/>
              <a:ext cx="1584960" cy="3489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Arrow: U-Turn 33">
              <a:extLst>
                <a:ext uri="{FF2B5EF4-FFF2-40B4-BE49-F238E27FC236}">
                  <a16:creationId xmlns:a16="http://schemas.microsoft.com/office/drawing/2014/main" id="{B72ACCE0-FE50-D6D0-5C1E-A832EC30EE41}"/>
                </a:ext>
              </a:extLst>
            </p:cNvPr>
            <p:cNvSpPr/>
            <p:nvPr userDrawn="1"/>
          </p:nvSpPr>
          <p:spPr>
            <a:xfrm rot="16200000">
              <a:off x="-242362" y="6716406"/>
              <a:ext cx="2802480" cy="1555751"/>
            </a:xfrm>
            <a:prstGeom prst="uturnArrow">
              <a:avLst>
                <a:gd name="adj1" fmla="val 37500"/>
                <a:gd name="adj2" fmla="val 18980"/>
                <a:gd name="adj3" fmla="val 0"/>
                <a:gd name="adj4" fmla="val 100000"/>
                <a:gd name="adj5" fmla="val 1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C47DE43-784E-4598-3978-9D24EF434D80}"/>
                </a:ext>
              </a:extLst>
            </p:cNvPr>
            <p:cNvSpPr/>
            <p:nvPr userDrawn="1"/>
          </p:nvSpPr>
          <p:spPr>
            <a:xfrm>
              <a:off x="962025" y="6686136"/>
              <a:ext cx="8479631" cy="16198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0440C05-83B6-DC97-E772-2C363F765BBA}"/>
              </a:ext>
            </a:extLst>
          </p:cNvPr>
          <p:cNvSpPr/>
          <p:nvPr userDrawn="1"/>
        </p:nvSpPr>
        <p:spPr>
          <a:xfrm>
            <a:off x="331470" y="10226621"/>
            <a:ext cx="1584960" cy="348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Arrow: U-Turn 36">
            <a:extLst>
              <a:ext uri="{FF2B5EF4-FFF2-40B4-BE49-F238E27FC236}">
                <a16:creationId xmlns:a16="http://schemas.microsoft.com/office/drawing/2014/main" id="{B010F1E2-DE6A-0F2F-7192-7436AE9D7653}"/>
              </a:ext>
            </a:extLst>
          </p:cNvPr>
          <p:cNvSpPr/>
          <p:nvPr userDrawn="1"/>
        </p:nvSpPr>
        <p:spPr>
          <a:xfrm rot="16200000">
            <a:off x="-234949" y="11137207"/>
            <a:ext cx="2787654" cy="1555751"/>
          </a:xfrm>
          <a:prstGeom prst="uturnArrow">
            <a:avLst>
              <a:gd name="adj1" fmla="val 37500"/>
              <a:gd name="adj2" fmla="val 18980"/>
              <a:gd name="adj3" fmla="val 0"/>
              <a:gd name="adj4" fmla="val 100000"/>
              <a:gd name="adj5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E6B57E7-81FB-F3FE-D61A-57E36AC4B586}"/>
              </a:ext>
            </a:extLst>
          </p:cNvPr>
          <p:cNvSpPr/>
          <p:nvPr userDrawn="1"/>
        </p:nvSpPr>
        <p:spPr>
          <a:xfrm>
            <a:off x="962025" y="11114350"/>
            <a:ext cx="8479631" cy="16198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FACA4FA-F829-FE88-93D9-53F7CC293CBC}"/>
              </a:ext>
            </a:extLst>
          </p:cNvPr>
          <p:cNvSpPr/>
          <p:nvPr userDrawn="1"/>
        </p:nvSpPr>
        <p:spPr>
          <a:xfrm>
            <a:off x="340995" y="5793740"/>
            <a:ext cx="1584960" cy="348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Arrow: U-Turn 40">
            <a:extLst>
              <a:ext uri="{FF2B5EF4-FFF2-40B4-BE49-F238E27FC236}">
                <a16:creationId xmlns:a16="http://schemas.microsoft.com/office/drawing/2014/main" id="{44F7AE20-3310-B9C2-89A9-47A9E080377F}"/>
              </a:ext>
            </a:extLst>
          </p:cNvPr>
          <p:cNvSpPr/>
          <p:nvPr userDrawn="1"/>
        </p:nvSpPr>
        <p:spPr>
          <a:xfrm rot="16200000">
            <a:off x="-249547" y="6707501"/>
            <a:ext cx="2816854" cy="1555751"/>
          </a:xfrm>
          <a:prstGeom prst="uturnArrow">
            <a:avLst>
              <a:gd name="adj1" fmla="val 37500"/>
              <a:gd name="adj2" fmla="val 18980"/>
              <a:gd name="adj3" fmla="val 0"/>
              <a:gd name="adj4" fmla="val 100000"/>
              <a:gd name="adj5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02DF5FF-08C2-611C-6C88-6FAB9F349EC7}"/>
              </a:ext>
            </a:extLst>
          </p:cNvPr>
          <p:cNvSpPr/>
          <p:nvPr userDrawn="1"/>
        </p:nvSpPr>
        <p:spPr>
          <a:xfrm>
            <a:off x="981075" y="6672263"/>
            <a:ext cx="8479631" cy="16290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1C2625C-C455-A8BD-9DA4-F2307A257903}"/>
              </a:ext>
            </a:extLst>
          </p:cNvPr>
          <p:cNvGrpSpPr/>
          <p:nvPr userDrawn="1"/>
        </p:nvGrpSpPr>
        <p:grpSpPr>
          <a:xfrm rot="10800000">
            <a:off x="350520" y="7912957"/>
            <a:ext cx="9091136" cy="3489960"/>
            <a:chOff x="350520" y="5798407"/>
            <a:chExt cx="9091136" cy="348996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A477703-64F3-1638-99A1-976AEE7FEEE2}"/>
                </a:ext>
              </a:extLst>
            </p:cNvPr>
            <p:cNvSpPr/>
            <p:nvPr userDrawn="1"/>
          </p:nvSpPr>
          <p:spPr>
            <a:xfrm>
              <a:off x="350520" y="5798407"/>
              <a:ext cx="1584960" cy="3489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Arrow: U-Turn 44">
              <a:extLst>
                <a:ext uri="{FF2B5EF4-FFF2-40B4-BE49-F238E27FC236}">
                  <a16:creationId xmlns:a16="http://schemas.microsoft.com/office/drawing/2014/main" id="{95965713-8EB5-3CF1-510D-6A61EB0DA092}"/>
                </a:ext>
              </a:extLst>
            </p:cNvPr>
            <p:cNvSpPr/>
            <p:nvPr userDrawn="1"/>
          </p:nvSpPr>
          <p:spPr>
            <a:xfrm rot="16200000">
              <a:off x="-242362" y="6716406"/>
              <a:ext cx="2802480" cy="1555751"/>
            </a:xfrm>
            <a:prstGeom prst="uturnArrow">
              <a:avLst>
                <a:gd name="adj1" fmla="val 37500"/>
                <a:gd name="adj2" fmla="val 18980"/>
                <a:gd name="adj3" fmla="val 0"/>
                <a:gd name="adj4" fmla="val 100000"/>
                <a:gd name="adj5" fmla="val 1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0903BBB-70B4-B684-627A-E2D8493897AB}"/>
                </a:ext>
              </a:extLst>
            </p:cNvPr>
            <p:cNvSpPr/>
            <p:nvPr userDrawn="1"/>
          </p:nvSpPr>
          <p:spPr>
            <a:xfrm>
              <a:off x="962025" y="6686136"/>
              <a:ext cx="8479631" cy="16198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D581E8A-1F57-2487-6D41-C9B7BE72D304}"/>
              </a:ext>
            </a:extLst>
          </p:cNvPr>
          <p:cNvGrpSpPr/>
          <p:nvPr userDrawn="1"/>
        </p:nvGrpSpPr>
        <p:grpSpPr>
          <a:xfrm rot="10800000">
            <a:off x="350520" y="12345257"/>
            <a:ext cx="9091136" cy="3489960"/>
            <a:chOff x="350520" y="5798407"/>
            <a:chExt cx="9091136" cy="348996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3CA210-683C-FB4E-ADC4-54F0AFA5ED80}"/>
                </a:ext>
              </a:extLst>
            </p:cNvPr>
            <p:cNvSpPr/>
            <p:nvPr userDrawn="1"/>
          </p:nvSpPr>
          <p:spPr>
            <a:xfrm>
              <a:off x="350520" y="5798407"/>
              <a:ext cx="1584960" cy="3489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Arrow: U-Turn 48">
              <a:extLst>
                <a:ext uri="{FF2B5EF4-FFF2-40B4-BE49-F238E27FC236}">
                  <a16:creationId xmlns:a16="http://schemas.microsoft.com/office/drawing/2014/main" id="{6175CA5C-E0E2-C4A8-8A25-B42572204193}"/>
                </a:ext>
              </a:extLst>
            </p:cNvPr>
            <p:cNvSpPr/>
            <p:nvPr userDrawn="1"/>
          </p:nvSpPr>
          <p:spPr>
            <a:xfrm rot="16200000">
              <a:off x="-242362" y="6716406"/>
              <a:ext cx="2802480" cy="1555751"/>
            </a:xfrm>
            <a:prstGeom prst="uturnArrow">
              <a:avLst>
                <a:gd name="adj1" fmla="val 37500"/>
                <a:gd name="adj2" fmla="val 18980"/>
                <a:gd name="adj3" fmla="val 0"/>
                <a:gd name="adj4" fmla="val 100000"/>
                <a:gd name="adj5" fmla="val 1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85D3F59-0D77-6BF2-2350-3307A56817B4}"/>
                </a:ext>
              </a:extLst>
            </p:cNvPr>
            <p:cNvSpPr/>
            <p:nvPr userDrawn="1"/>
          </p:nvSpPr>
          <p:spPr>
            <a:xfrm>
              <a:off x="962025" y="6686136"/>
              <a:ext cx="8479631" cy="16198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6" name="Picture 55" descr="Shape, circle&#10;&#10;Description automatically generated">
            <a:extLst>
              <a:ext uri="{FF2B5EF4-FFF2-40B4-BE49-F238E27FC236}">
                <a16:creationId xmlns:a16="http://schemas.microsoft.com/office/drawing/2014/main" id="{6B22144A-97B1-78A3-136E-BBB7A44AE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66" y="1909148"/>
            <a:ext cx="1375059" cy="2277709"/>
          </a:xfrm>
          <a:prstGeom prst="rect">
            <a:avLst/>
          </a:prstGeom>
        </p:spPr>
      </p:pic>
      <p:pic>
        <p:nvPicPr>
          <p:cNvPr id="59" name="Picture 58" descr="Shape, circle&#10;&#10;Description automatically generated">
            <a:extLst>
              <a:ext uri="{FF2B5EF4-FFF2-40B4-BE49-F238E27FC236}">
                <a16:creationId xmlns:a16="http://schemas.microsoft.com/office/drawing/2014/main" id="{20801111-256F-17DB-C960-20F3FDD0FB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66" y="6347798"/>
            <a:ext cx="1375059" cy="2277709"/>
          </a:xfrm>
          <a:prstGeom prst="rect">
            <a:avLst/>
          </a:prstGeom>
        </p:spPr>
      </p:pic>
      <p:pic>
        <p:nvPicPr>
          <p:cNvPr id="60" name="Picture 59" descr="Shape, circle&#10;&#10;Description automatically generated">
            <a:extLst>
              <a:ext uri="{FF2B5EF4-FFF2-40B4-BE49-F238E27FC236}">
                <a16:creationId xmlns:a16="http://schemas.microsoft.com/office/drawing/2014/main" id="{AED34F2C-D9FD-25AC-DD94-938ECF0330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66" y="10776923"/>
            <a:ext cx="1375059" cy="2277709"/>
          </a:xfrm>
          <a:prstGeom prst="rect">
            <a:avLst/>
          </a:prstGeom>
        </p:spPr>
      </p:pic>
      <p:pic>
        <p:nvPicPr>
          <p:cNvPr id="61" name="Picture 60" descr="Shape, circle&#10;&#10;Description automatically generated">
            <a:extLst>
              <a:ext uri="{FF2B5EF4-FFF2-40B4-BE49-F238E27FC236}">
                <a16:creationId xmlns:a16="http://schemas.microsoft.com/office/drawing/2014/main" id="{A37468B2-9526-7A0D-297B-6B1B3FA6F4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901384" y="8539908"/>
            <a:ext cx="1375059" cy="2277709"/>
          </a:xfrm>
          <a:prstGeom prst="rect">
            <a:avLst/>
          </a:prstGeom>
        </p:spPr>
      </p:pic>
      <p:pic>
        <p:nvPicPr>
          <p:cNvPr id="62" name="Picture 61" descr="Shape, circle&#10;&#10;Description automatically generated">
            <a:extLst>
              <a:ext uri="{FF2B5EF4-FFF2-40B4-BE49-F238E27FC236}">
                <a16:creationId xmlns:a16="http://schemas.microsoft.com/office/drawing/2014/main" id="{C76F3422-FCCF-AE5E-A37C-854C3023A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901384" y="12988083"/>
            <a:ext cx="1375059" cy="2277709"/>
          </a:xfrm>
          <a:prstGeom prst="rect">
            <a:avLst/>
          </a:prstGeom>
        </p:spPr>
      </p:pic>
      <p:pic>
        <p:nvPicPr>
          <p:cNvPr id="63" name="Picture 62" descr="Shape, circle&#10;&#10;Description automatically generated">
            <a:extLst>
              <a:ext uri="{FF2B5EF4-FFF2-40B4-BE49-F238E27FC236}">
                <a16:creationId xmlns:a16="http://schemas.microsoft.com/office/drawing/2014/main" id="{DB3E177D-604C-306F-A9D7-7F10B82EC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901384" y="4120308"/>
            <a:ext cx="1375059" cy="227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589D76-5D36-AF31-4C7C-2A7E2BE68852}"/>
              </a:ext>
            </a:extLst>
          </p:cNvPr>
          <p:cNvSpPr/>
          <p:nvPr userDrawn="1"/>
        </p:nvSpPr>
        <p:spPr>
          <a:xfrm>
            <a:off x="0" y="0"/>
            <a:ext cx="9726896" cy="178017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rgbClr val="C4E4DB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09AE7E-8864-239D-72A2-6A1914FE0705}"/>
              </a:ext>
            </a:extLst>
          </p:cNvPr>
          <p:cNvSpPr/>
          <p:nvPr userDrawn="1"/>
        </p:nvSpPr>
        <p:spPr>
          <a:xfrm>
            <a:off x="215848" y="242893"/>
            <a:ext cx="9295200" cy="1731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4.wdp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9" Type="http://schemas.microsoft.com/office/2007/relationships/hdphoto" Target="../media/hdphoto17.wdp"/><Relationship Id="rId21" Type="http://schemas.microsoft.com/office/2007/relationships/hdphoto" Target="../media/hdphoto8.wdp"/><Relationship Id="rId34" Type="http://schemas.openxmlformats.org/officeDocument/2006/relationships/image" Target="../media/image21.png"/><Relationship Id="rId42" Type="http://schemas.openxmlformats.org/officeDocument/2006/relationships/image" Target="../media/image26.jpeg"/><Relationship Id="rId47" Type="http://schemas.openxmlformats.org/officeDocument/2006/relationships/image" Target="../media/image31.png"/><Relationship Id="rId50" Type="http://schemas.openxmlformats.org/officeDocument/2006/relationships/hyperlink" Target="https://www.dofe.org/" TargetMode="External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9" Type="http://schemas.microsoft.com/office/2007/relationships/hdphoto" Target="../media/hdphoto12.wdp"/><Relationship Id="rId11" Type="http://schemas.microsoft.com/office/2007/relationships/hdphoto" Target="../media/hdphoto3.wdp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microsoft.com/office/2007/relationships/hdphoto" Target="../media/hdphoto16.wdp"/><Relationship Id="rId40" Type="http://schemas.openxmlformats.org/officeDocument/2006/relationships/image" Target="../media/image24.jpeg"/><Relationship Id="rId45" Type="http://schemas.openxmlformats.org/officeDocument/2006/relationships/image" Target="../media/image29.jpeg"/><Relationship Id="rId53" Type="http://schemas.openxmlformats.org/officeDocument/2006/relationships/hyperlink" Target="https://uk.elevateeducation.com/home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19" Type="http://schemas.microsoft.com/office/2007/relationships/hdphoto" Target="../media/hdphoto7.wdp"/><Relationship Id="rId31" Type="http://schemas.microsoft.com/office/2007/relationships/hdphoto" Target="../media/hdphoto13.wdp"/><Relationship Id="rId44" Type="http://schemas.openxmlformats.org/officeDocument/2006/relationships/image" Target="../media/image28.jpeg"/><Relationship Id="rId52" Type="http://schemas.openxmlformats.org/officeDocument/2006/relationships/hyperlink" Target="https://www.jpspeakoutchallenge.com/" TargetMode="External"/><Relationship Id="rId4" Type="http://schemas.openxmlformats.org/officeDocument/2006/relationships/image" Target="../media/image5.jpeg"/><Relationship Id="rId9" Type="http://schemas.microsoft.com/office/2007/relationships/hdphoto" Target="../media/hdphoto2.wdp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microsoft.com/office/2007/relationships/hdphoto" Target="../media/hdphoto11.wdp"/><Relationship Id="rId30" Type="http://schemas.openxmlformats.org/officeDocument/2006/relationships/image" Target="../media/image19.png"/><Relationship Id="rId35" Type="http://schemas.microsoft.com/office/2007/relationships/hdphoto" Target="../media/hdphoto15.wdp"/><Relationship Id="rId43" Type="http://schemas.openxmlformats.org/officeDocument/2006/relationships/image" Target="../media/image27.jpeg"/><Relationship Id="rId48" Type="http://schemas.openxmlformats.org/officeDocument/2006/relationships/hyperlink" Target="https://thebrilliantclub.org/" TargetMode="External"/><Relationship Id="rId8" Type="http://schemas.openxmlformats.org/officeDocument/2006/relationships/image" Target="../media/image8.png"/><Relationship Id="rId51" Type="http://schemas.openxmlformats.org/officeDocument/2006/relationships/hyperlink" Target="https://www.footballbeyondborders.org/" TargetMode="External"/><Relationship Id="rId3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microsoft.com/office/2007/relationships/hdphoto" Target="../media/hdphoto6.wdp"/><Relationship Id="rId25" Type="http://schemas.microsoft.com/office/2007/relationships/hdphoto" Target="../media/hdphoto10.wdp"/><Relationship Id="rId33" Type="http://schemas.microsoft.com/office/2007/relationships/hdphoto" Target="../media/hdphoto14.wdp"/><Relationship Id="rId38" Type="http://schemas.openxmlformats.org/officeDocument/2006/relationships/image" Target="../media/image23.png"/><Relationship Id="rId46" Type="http://schemas.openxmlformats.org/officeDocument/2006/relationships/image" Target="../media/image30.png"/><Relationship Id="rId20" Type="http://schemas.openxmlformats.org/officeDocument/2006/relationships/image" Target="../media/image14.png"/><Relationship Id="rId41" Type="http://schemas.openxmlformats.org/officeDocument/2006/relationships/image" Target="../media/image25.jpeg"/><Relationship Id="rId5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5" Type="http://schemas.microsoft.com/office/2007/relationships/hdphoto" Target="../media/hdphoto5.wdp"/><Relationship Id="rId23" Type="http://schemas.microsoft.com/office/2007/relationships/hdphoto" Target="../media/hdphoto9.wdp"/><Relationship Id="rId28" Type="http://schemas.openxmlformats.org/officeDocument/2006/relationships/image" Target="../media/image18.png"/><Relationship Id="rId36" Type="http://schemas.openxmlformats.org/officeDocument/2006/relationships/image" Target="../media/image22.png"/><Relationship Id="rId49" Type="http://schemas.openxmlformats.org/officeDocument/2006/relationships/hyperlink" Target="https://combinedcadetforce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5791516" y="12689566"/>
            <a:ext cx="100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5714736" y="10450511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7" name="Rectangle 106"/>
          <p:cNvSpPr/>
          <p:nvPr/>
        </p:nvSpPr>
        <p:spPr>
          <a:xfrm>
            <a:off x="288926" y="320150"/>
            <a:ext cx="9172818" cy="12426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PD Learning Journey </a:t>
            </a:r>
          </a:p>
          <a:p>
            <a:pPr algn="ctr"/>
            <a:r>
              <a:rPr lang="en-GB" sz="3200" b="1" u="sng" dirty="0">
                <a:solidFill>
                  <a:schemeClr val="tx1"/>
                </a:solidFill>
              </a:rPr>
              <a:t>Year 7 to Year 11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79474" y="15593685"/>
            <a:ext cx="3750843" cy="1815882"/>
          </a:xfrm>
          <a:prstGeom prst="rect">
            <a:avLst/>
          </a:prstGeom>
          <a:solidFill>
            <a:schemeClr val="tx1"/>
          </a:solidFill>
          <a:ln w="38100">
            <a:solidFill>
              <a:srgbClr val="C4E4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PSHE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Long –Term Overview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00B0F0"/>
                </a:solidFill>
              </a:rPr>
              <a:t>Autumn 1 – Health and wellbeing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92D050"/>
                </a:solidFill>
              </a:rPr>
              <a:t>Autumn 2 – Living in the wider world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00"/>
                </a:solidFill>
              </a:rPr>
              <a:t>Spring 1 - Relationships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C000"/>
                </a:solidFill>
              </a:rPr>
              <a:t>Spring 2 – Health and wellbeing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FF"/>
                </a:solidFill>
              </a:rPr>
              <a:t>Summer 1 - Relationships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FF00"/>
                </a:solidFill>
              </a:rPr>
              <a:t>Summer 2 – Living in the wider world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59DBE-1BF3-FC45-A88E-A19145D3AFFA}"/>
              </a:ext>
            </a:extLst>
          </p:cNvPr>
          <p:cNvSpPr txBox="1"/>
          <p:nvPr/>
        </p:nvSpPr>
        <p:spPr>
          <a:xfrm>
            <a:off x="12346698" y="14801785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BF9B31C4-F8A7-F547-8DB2-9D0C072D5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6037060"/>
            <a:ext cx="673296" cy="792113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27C682A-9781-8241-8309-39BC2C4B7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3805839"/>
            <a:ext cx="673296" cy="79211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ADC310-026D-1642-9FFB-9142C73EA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573679"/>
            <a:ext cx="673296" cy="792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81E66-6F21-894A-B92E-2044B81F3FBC}"/>
              </a:ext>
            </a:extLst>
          </p:cNvPr>
          <p:cNvSpPr txBox="1"/>
          <p:nvPr/>
        </p:nvSpPr>
        <p:spPr>
          <a:xfrm>
            <a:off x="5530317" y="16280215"/>
            <a:ext cx="3750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Confidence Checkers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End of Unit Quizzes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/>
              <a:t>Self Assessment</a:t>
            </a:r>
            <a:endParaRPr lang="en-US" sz="1200" dirty="0"/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 </a:t>
            </a:r>
          </a:p>
          <a:p>
            <a:endParaRPr lang="en-US" sz="1200" dirty="0"/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CBD16249-2859-A647-A166-34EB1161AB89}"/>
              </a:ext>
            </a:extLst>
          </p:cNvPr>
          <p:cNvSpPr txBox="1"/>
          <p:nvPr/>
        </p:nvSpPr>
        <p:spPr>
          <a:xfrm>
            <a:off x="1419324" y="13452795"/>
            <a:ext cx="38646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Health and wellbeing – Transition and safety</a:t>
            </a:r>
          </a:p>
          <a:p>
            <a:r>
              <a:rPr lang="en-US" sz="1100" dirty="0"/>
              <a:t>Living in the wider world - Developing skills and aspirations</a:t>
            </a:r>
          </a:p>
          <a:p>
            <a:r>
              <a:rPr lang="en-US" sz="1100" dirty="0"/>
              <a:t>Relationships – Diversity</a:t>
            </a:r>
          </a:p>
          <a:p>
            <a:r>
              <a:rPr lang="en-US" sz="1100" dirty="0"/>
              <a:t>Health and wellbeing – Health and puberty</a:t>
            </a:r>
          </a:p>
          <a:p>
            <a:r>
              <a:rPr lang="en-US" sz="1100" dirty="0"/>
              <a:t>Relationships – Building relationships</a:t>
            </a:r>
          </a:p>
          <a:p>
            <a:r>
              <a:rPr lang="en-US" sz="1100" dirty="0"/>
              <a:t>Living in the wider – Financial decision making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1B5FA8-FD7F-43C8-9905-D82FB951DB76}"/>
              </a:ext>
            </a:extLst>
          </p:cNvPr>
          <p:cNvGrpSpPr/>
          <p:nvPr/>
        </p:nvGrpSpPr>
        <p:grpSpPr>
          <a:xfrm>
            <a:off x="1253188" y="13421830"/>
            <a:ext cx="3820209" cy="1201269"/>
            <a:chOff x="3063143" y="4582093"/>
            <a:chExt cx="3820209" cy="120126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C42462E-85BB-0AB7-EB95-076676937A09}"/>
                </a:ext>
              </a:extLst>
            </p:cNvPr>
            <p:cNvSpPr txBox="1"/>
            <p:nvPr/>
          </p:nvSpPr>
          <p:spPr>
            <a:xfrm rot="10800000">
              <a:off x="6551080" y="4582093"/>
              <a:ext cx="332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7B62A7-876F-8604-79E0-AF0CA56D109D}"/>
                </a:ext>
              </a:extLst>
            </p:cNvPr>
            <p:cNvSpPr txBox="1"/>
            <p:nvPr/>
          </p:nvSpPr>
          <p:spPr>
            <a:xfrm>
              <a:off x="3063143" y="4583033"/>
              <a:ext cx="332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9DB9AED6-4BBF-D1FC-CF3A-79577A3E04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0420374"/>
            <a:ext cx="673296" cy="79211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75C0D7E-19AB-AE57-CDC2-80387843A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8232696"/>
            <a:ext cx="673296" cy="792113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855E756E-DC2F-16F7-5B49-E0E32A41F2CB}"/>
              </a:ext>
            </a:extLst>
          </p:cNvPr>
          <p:cNvGrpSpPr/>
          <p:nvPr/>
        </p:nvGrpSpPr>
        <p:grpSpPr>
          <a:xfrm>
            <a:off x="8382000" y="6731318"/>
            <a:ext cx="1052512" cy="1551622"/>
            <a:chOff x="8210550" y="6731318"/>
            <a:chExt cx="1052512" cy="155162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FE5CD0A-1F59-24E6-BAA7-F0E674C55CD3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56" name="Picture 55" descr="Diagram&#10;&#10;Description automatically generated">
                <a:extLst>
                  <a:ext uri="{FF2B5EF4-FFF2-40B4-BE49-F238E27FC236}">
                    <a16:creationId xmlns:a16="http://schemas.microsoft.com/office/drawing/2014/main" id="{D244E0AA-C143-2AFA-D377-87FCDE6EB8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54" name="Picture 53" descr="Diagram&#10;&#10;Description automatically generated">
                <a:extLst>
                  <a:ext uri="{FF2B5EF4-FFF2-40B4-BE49-F238E27FC236}">
                    <a16:creationId xmlns:a16="http://schemas.microsoft.com/office/drawing/2014/main" id="{4F01F481-1B08-CD8D-B617-525BD899D3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5E9ADA0-5059-4A96-45DB-5372C556EB18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54EDCE2-38F2-7F1C-D8F9-BC342E869A79}"/>
              </a:ext>
            </a:extLst>
          </p:cNvPr>
          <p:cNvGrpSpPr/>
          <p:nvPr/>
        </p:nvGrpSpPr>
        <p:grpSpPr>
          <a:xfrm>
            <a:off x="8382000" y="11112818"/>
            <a:ext cx="1052512" cy="1551622"/>
            <a:chOff x="8210550" y="6731318"/>
            <a:chExt cx="1052512" cy="155162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41B35BC-9567-DE0C-A0F6-7222AEB08CDF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63" name="Picture 62" descr="Diagram&#10;&#10;Description automatically generated">
                <a:extLst>
                  <a:ext uri="{FF2B5EF4-FFF2-40B4-BE49-F238E27FC236}">
                    <a16:creationId xmlns:a16="http://schemas.microsoft.com/office/drawing/2014/main" id="{83348D8D-00A9-C5C3-2EF5-8C8859D3F4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64" name="Picture 63" descr="Diagram&#10;&#10;Description automatically generated">
                <a:extLst>
                  <a:ext uri="{FF2B5EF4-FFF2-40B4-BE49-F238E27FC236}">
                    <a16:creationId xmlns:a16="http://schemas.microsoft.com/office/drawing/2014/main" id="{02E30926-C95E-F517-7442-278C1FBE2A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8BED063-99DD-7CFB-629E-56057EC0D064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85E362D-03FB-42BC-55B4-A4174DEEDE59}"/>
              </a:ext>
            </a:extLst>
          </p:cNvPr>
          <p:cNvGrpSpPr/>
          <p:nvPr/>
        </p:nvGrpSpPr>
        <p:grpSpPr>
          <a:xfrm>
            <a:off x="266700" y="8903018"/>
            <a:ext cx="1052512" cy="1551622"/>
            <a:chOff x="8210550" y="6731318"/>
            <a:chExt cx="1052512" cy="155162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0A4B9A5-0F95-A702-B188-1AF80C29BA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6" name="Picture 75" descr="Diagram&#10;&#10;Description automatically generated">
                <a:extLst>
                  <a:ext uri="{FF2B5EF4-FFF2-40B4-BE49-F238E27FC236}">
                    <a16:creationId xmlns:a16="http://schemas.microsoft.com/office/drawing/2014/main" id="{0BF27CB0-A8A9-A560-845B-D53ACDB82D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7" name="Picture 76" descr="Diagram&#10;&#10;Description automatically generated">
                <a:extLst>
                  <a:ext uri="{FF2B5EF4-FFF2-40B4-BE49-F238E27FC236}">
                    <a16:creationId xmlns:a16="http://schemas.microsoft.com/office/drawing/2014/main" id="{EAE702DD-5778-D67E-F3B1-23CA965325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09053DF-2BAD-2690-BEC6-8BDE0451221A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9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624BA60-1244-B086-32FF-854F64EEDC76}"/>
              </a:ext>
            </a:extLst>
          </p:cNvPr>
          <p:cNvGrpSpPr/>
          <p:nvPr/>
        </p:nvGrpSpPr>
        <p:grpSpPr>
          <a:xfrm>
            <a:off x="266700" y="4502468"/>
            <a:ext cx="1052512" cy="1551622"/>
            <a:chOff x="8210550" y="6731318"/>
            <a:chExt cx="1052512" cy="15516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6E51B54-817D-D3A6-B077-CE31ADFE31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81" name="Picture 80" descr="Diagram&#10;&#10;Description automatically generated">
                <a:extLst>
                  <a:ext uri="{FF2B5EF4-FFF2-40B4-BE49-F238E27FC236}">
                    <a16:creationId xmlns:a16="http://schemas.microsoft.com/office/drawing/2014/main" id="{4F74E949-BBA3-EC2D-E63A-D0B4435A97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82" name="Picture 81" descr="Diagram&#10;&#10;Description automatically generated">
                <a:extLst>
                  <a:ext uri="{FF2B5EF4-FFF2-40B4-BE49-F238E27FC236}">
                    <a16:creationId xmlns:a16="http://schemas.microsoft.com/office/drawing/2014/main" id="{177C063F-E8C9-A254-8C77-D88B2BA5AA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C700FF-4C9F-E4EA-0678-E30791868D0E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11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F6ABB45-4357-9838-4CB4-65E3C69E2241}"/>
              </a:ext>
            </a:extLst>
          </p:cNvPr>
          <p:cNvGrpSpPr/>
          <p:nvPr/>
        </p:nvGrpSpPr>
        <p:grpSpPr>
          <a:xfrm>
            <a:off x="266700" y="13329876"/>
            <a:ext cx="1052512" cy="1551622"/>
            <a:chOff x="8210550" y="6731318"/>
            <a:chExt cx="1052512" cy="1551622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AA3B9C4-37F0-ADE7-053B-F42DA76B0D49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172" name="Picture 171" descr="Diagram&#10;&#10;Description automatically generated">
                <a:extLst>
                  <a:ext uri="{FF2B5EF4-FFF2-40B4-BE49-F238E27FC236}">
                    <a16:creationId xmlns:a16="http://schemas.microsoft.com/office/drawing/2014/main" id="{3839D5C1-4AFF-84B5-5A5C-67FED826AC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173" name="Picture 172" descr="Diagram&#10;&#10;Description automatically generated">
                <a:extLst>
                  <a:ext uri="{FF2B5EF4-FFF2-40B4-BE49-F238E27FC236}">
                    <a16:creationId xmlns:a16="http://schemas.microsoft.com/office/drawing/2014/main" id="{73EF9A54-0DB7-8C3A-13FD-654C581615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6D8682D-8D73-443B-B70C-AA569EA9DF72}"/>
                </a:ext>
              </a:extLst>
            </p:cNvPr>
            <p:cNvSpPr txBox="1"/>
            <p:nvPr/>
          </p:nvSpPr>
          <p:spPr>
            <a:xfrm>
              <a:off x="8422105" y="6834738"/>
              <a:ext cx="6294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YEAR</a:t>
              </a:r>
            </a:p>
            <a:p>
              <a:pPr algn="ctr"/>
              <a:r>
                <a:rPr lang="en-US" sz="28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7</a:t>
              </a:r>
            </a:p>
          </p:txBody>
        </p:sp>
      </p:grpSp>
      <p:pic>
        <p:nvPicPr>
          <p:cNvPr id="264" name="Picture 263" descr="A picture containing qr code&#10;&#10;Description automatically generated">
            <a:extLst>
              <a:ext uri="{FF2B5EF4-FFF2-40B4-BE49-F238E27FC236}">
                <a16:creationId xmlns:a16="http://schemas.microsoft.com/office/drawing/2014/main" id="{A0CA7677-AD01-D747-03F1-E8401CDEBB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0000">
            <a:off x="8764940" y="6011069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2" name="Picture 271" descr="A picture containing qr code&#10;&#10;Description automatically generated">
            <a:extLst>
              <a:ext uri="{FF2B5EF4-FFF2-40B4-BE49-F238E27FC236}">
                <a16:creationId xmlns:a16="http://schemas.microsoft.com/office/drawing/2014/main" id="{BC7C4D5E-F829-6D4E-6AB7-3BC03BB4AC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35" b="92035" l="9091" r="89394">
                        <a14:foregroundMark x1="50000" y1="9735" x2="50000" y2="9735"/>
                        <a14:foregroundMark x1="71212" y1="9735" x2="71212" y2="9735"/>
                        <a14:foregroundMark x1="77273" y1="11504" x2="77273" y2="11504"/>
                        <a14:foregroundMark x1="31818" y1="12389" x2="31818" y2="12389"/>
                        <a14:backgroundMark x1="21212" y1="23894" x2="21212" y2="23894"/>
                        <a14:backgroundMark x1="15152" y1="18584" x2="15152" y2="18584"/>
                        <a14:backgroundMark x1="16667" y1="17699" x2="16667" y2="17699"/>
                        <a14:backgroundMark x1="13636" y1="28319" x2="13636" y2="28319"/>
                        <a14:backgroundMark x1="16667" y1="16814" x2="18182" y2="23009"/>
                        <a14:backgroundMark x1="16667" y1="29204" x2="16667" y2="29204"/>
                        <a14:backgroundMark x1="16667" y1="49558" x2="16667" y2="49558"/>
                        <a14:backgroundMark x1="16667" y1="44248" x2="16667" y2="44248"/>
                        <a14:backgroundMark x1="12121" y1="37168" x2="12121" y2="37168"/>
                        <a14:backgroundMark x1="18182" y1="43363" x2="18182" y2="43363"/>
                        <a14:backgroundMark x1="18182" y1="64602" x2="18182" y2="73451"/>
                        <a14:backgroundMark x1="16667" y1="84071" x2="18182" y2="92920"/>
                        <a14:backgroundMark x1="48485" y1="94690" x2="71212" y2="95575"/>
                        <a14:backgroundMark x1="42424" y1="90265" x2="42424" y2="90265"/>
                        <a14:backgroundMark x1="43939" y1="91150" x2="43939" y2="91150"/>
                        <a14:backgroundMark x1="40909" y1="91150" x2="53030" y2="95575"/>
                        <a14:backgroundMark x1="19697" y1="30088" x2="19697" y2="30088"/>
                        <a14:backgroundMark x1="18182" y1="25664" x2="19697" y2="32743"/>
                        <a14:backgroundMark x1="12121" y1="30088" x2="12121" y2="38053"/>
                        <a14:backgroundMark x1="18182" y1="42478" x2="16667" y2="57522"/>
                        <a14:backgroundMark x1="15152" y1="38938" x2="16667" y2="48673"/>
                        <a14:backgroundMark x1="13636" y1="61062" x2="15152" y2="68142"/>
                        <a14:backgroundMark x1="19697" y1="61062" x2="19697" y2="61062"/>
                        <a14:backgroundMark x1="19697" y1="58407" x2="19697" y2="58407"/>
                        <a14:backgroundMark x1="18182" y1="60177" x2="18182" y2="67257"/>
                        <a14:backgroundMark x1="16667" y1="71681" x2="18182" y2="81416"/>
                        <a14:backgroundMark x1="18182" y1="53097" x2="19697" y2="69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00" y="312975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4" name="Picture 273" descr="A picture containing qr code&#10;&#10;Description automatically generated">
            <a:extLst>
              <a:ext uri="{FF2B5EF4-FFF2-40B4-BE49-F238E27FC236}">
                <a16:creationId xmlns:a16="http://schemas.microsoft.com/office/drawing/2014/main" id="{F871C659-ABB8-AC2F-9481-98E71F9264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15" y="274399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7" name="Picture 276" descr="A picture containing qr code&#10;&#10;Description automatically generated">
            <a:extLst>
              <a:ext uri="{FF2B5EF4-FFF2-40B4-BE49-F238E27FC236}">
                <a16:creationId xmlns:a16="http://schemas.microsoft.com/office/drawing/2014/main" id="{BB3F92B4-7BAA-5A92-B67E-5B51D607C47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74" y="115173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8" name="Picture 277" descr="A picture containing qr code&#10;&#10;Description automatically generated">
            <a:extLst>
              <a:ext uri="{FF2B5EF4-FFF2-40B4-BE49-F238E27FC236}">
                <a16:creationId xmlns:a16="http://schemas.microsoft.com/office/drawing/2014/main" id="{575F104A-127F-7946-B643-4D540625531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63" b="92713" l="4348" r="89130">
                        <a14:foregroundMark x1="43478" y1="7692" x2="58696" y2="7287"/>
                        <a14:foregroundMark x1="34058" y1="6883" x2="34058" y2="6883"/>
                        <a14:foregroundMark x1="73913" y1="7287" x2="73913" y2="7287"/>
                        <a14:foregroundMark x1="59420" y1="5668" x2="59420" y2="5668"/>
                        <a14:foregroundMark x1="89130" y1="18623" x2="89130" y2="18623"/>
                        <a14:backgroundMark x1="16667" y1="27126" x2="16667" y2="27126"/>
                        <a14:backgroundMark x1="12319" y1="25506" x2="13043" y2="31984"/>
                        <a14:backgroundMark x1="13768" y1="42915" x2="14493" y2="56680"/>
                        <a14:backgroundMark x1="13043" y1="13360" x2="10870" y2="16599"/>
                        <a14:backgroundMark x1="5072" y1="24291" x2="10145" y2="27530"/>
                        <a14:backgroundMark x1="5797" y1="21862" x2="7971" y2="25911"/>
                        <a14:backgroundMark x1="18841" y1="57895" x2="13043" y2="70850"/>
                        <a14:backgroundMark x1="13043" y1="69231" x2="14493" y2="83806"/>
                        <a14:backgroundMark x1="13043" y1="82186" x2="14493" y2="90283"/>
                        <a14:backgroundMark x1="16667" y1="91498" x2="28261" y2="95142"/>
                        <a14:backgroundMark x1="31884" y1="93522" x2="37681" y2="9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42517" y="10549731"/>
            <a:ext cx="435314" cy="781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9" name="Picture 278" descr="A picture containing qr code&#10;&#10;Description automatically generated">
            <a:extLst>
              <a:ext uri="{FF2B5EF4-FFF2-40B4-BE49-F238E27FC236}">
                <a16:creationId xmlns:a16="http://schemas.microsoft.com/office/drawing/2014/main" id="{07243675-6CE6-DA88-6816-C80C523BFE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73454" y="146796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3" name="Picture 282" descr="A picture containing qr code&#10;&#10;Description automatically generated">
            <a:extLst>
              <a:ext uri="{FF2B5EF4-FFF2-40B4-BE49-F238E27FC236}">
                <a16:creationId xmlns:a16="http://schemas.microsoft.com/office/drawing/2014/main" id="{B5BDDD5C-E3E9-F9A4-C5FE-50D9FD2FD0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66911" y="12730644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88" name="Arrow: Right 287">
            <a:extLst>
              <a:ext uri="{FF2B5EF4-FFF2-40B4-BE49-F238E27FC236}">
                <a16:creationId xmlns:a16="http://schemas.microsoft.com/office/drawing/2014/main" id="{072BE305-9260-4FA3-4CF4-626550158238}"/>
              </a:ext>
            </a:extLst>
          </p:cNvPr>
          <p:cNvSpPr/>
          <p:nvPr/>
        </p:nvSpPr>
        <p:spPr>
          <a:xfrm>
            <a:off x="7977189" y="1716882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Post-16</a:t>
            </a:r>
          </a:p>
        </p:txBody>
      </p:sp>
      <p:sp>
        <p:nvSpPr>
          <p:cNvPr id="289" name="Arrow: Right 288">
            <a:extLst>
              <a:ext uri="{FF2B5EF4-FFF2-40B4-BE49-F238E27FC236}">
                <a16:creationId xmlns:a16="http://schemas.microsoft.com/office/drawing/2014/main" id="{92BCE738-9D25-2B7B-D8BA-1C1C1BE1427C}"/>
              </a:ext>
            </a:extLst>
          </p:cNvPr>
          <p:cNvSpPr/>
          <p:nvPr/>
        </p:nvSpPr>
        <p:spPr>
          <a:xfrm>
            <a:off x="288925" y="15016957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WELCOME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B9455B4-F5A0-86BE-4B39-C2FD9FED1A80}"/>
              </a:ext>
            </a:extLst>
          </p:cNvPr>
          <p:cNvSpPr txBox="1">
            <a:spLocks/>
          </p:cNvSpPr>
          <p:nvPr/>
        </p:nvSpPr>
        <p:spPr>
          <a:xfrm>
            <a:off x="457200" y="15765780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RSE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1D9395-A22B-10E6-CE7A-DDBEE5D1A25D}"/>
              </a:ext>
            </a:extLst>
          </p:cNvPr>
          <p:cNvSpPr txBox="1">
            <a:spLocks/>
          </p:cNvSpPr>
          <p:nvPr/>
        </p:nvSpPr>
        <p:spPr>
          <a:xfrm>
            <a:off x="457200" y="16327231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HEALTH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916B58-3167-FD54-6EF1-62A742A5280C}"/>
              </a:ext>
            </a:extLst>
          </p:cNvPr>
          <p:cNvSpPr txBox="1">
            <a:spLocks/>
          </p:cNvSpPr>
          <p:nvPr/>
        </p:nvSpPr>
        <p:spPr>
          <a:xfrm>
            <a:off x="457200" y="16888682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GATSBY BENCHMARKS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1A9626-785A-DD37-76A3-21706C7C1E5F}"/>
              </a:ext>
            </a:extLst>
          </p:cNvPr>
          <p:cNvSpPr txBox="1">
            <a:spLocks/>
          </p:cNvSpPr>
          <p:nvPr/>
        </p:nvSpPr>
        <p:spPr>
          <a:xfrm>
            <a:off x="5635148" y="15648391"/>
            <a:ext cx="290322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PERSONAL DEVELOPMENT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367E6BB-34A0-26F3-3CEB-F35CB9263D14}"/>
              </a:ext>
            </a:extLst>
          </p:cNvPr>
          <p:cNvSpPr txBox="1">
            <a:spLocks/>
          </p:cNvSpPr>
          <p:nvPr/>
        </p:nvSpPr>
        <p:spPr>
          <a:xfrm>
            <a:off x="5635148" y="16083058"/>
            <a:ext cx="361950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ASSESSMENT &amp; PROGRESS IN PSHE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7966BFA2-A70D-3B02-D26A-416EE8CDABB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696" b="89783" l="9544" r="90041">
                        <a14:foregroundMark x1="41909" y1="8913" x2="41909" y2="8913"/>
                        <a14:foregroundMark x1="43983" y1="12826" x2="48133" y2="21304"/>
                        <a14:foregroundMark x1="49378" y1="17391" x2="51037" y2="23043"/>
                        <a14:foregroundMark x1="45643" y1="51739" x2="45643" y2="61522"/>
                        <a14:foregroundMark x1="49378" y1="46957" x2="50207" y2="5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78195" y="10415588"/>
            <a:ext cx="231463" cy="4427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5" name="Picture 2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426E76E-D4F1-762C-8C0E-806AE17E35F9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00" b="96800" l="9467" r="89941">
                        <a14:foregroundMark x1="33136" y1="87467" x2="36686" y2="88267"/>
                        <a14:foregroundMark x1="20118" y1="92267" x2="39053" y2="92800"/>
                        <a14:foregroundMark x1="23669" y1="97067" x2="23669" y2="97067"/>
                        <a14:foregroundMark x1="42012" y1="3467" x2="42012" y2="3467"/>
                        <a14:foregroundMark x1="10651" y1="40533" x2="10651" y2="40533"/>
                        <a14:foregroundMark x1="34320" y1="27733" x2="43195" y2="33067"/>
                        <a14:foregroundMark x1="59763" y1="27733" x2="62722" y2="32000"/>
                        <a14:foregroundMark x1="9467" y1="16533" x2="9467" y2="16533"/>
                        <a14:foregroundMark x1="86391" y1="17600" x2="86391" y2="17600"/>
                        <a14:foregroundMark x1="73964" y1="5333" x2="73964" y2="5333"/>
                        <a14:foregroundMark x1="22485" y1="4533" x2="22485" y2="4533"/>
                        <a14:foregroundMark x1="18935" y1="4533" x2="18935" y2="4533"/>
                        <a14:foregroundMark x1="72781" y1="5600" x2="78107" y2="8267"/>
                        <a14:foregroundMark x1="76923" y1="5333" x2="76923" y2="5333"/>
                        <a14:foregroundMark x1="56213" y1="3467" x2="42604" y2="2400"/>
                        <a14:foregroundMark x1="10651" y1="69067" x2="10651" y2="69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30619" y="6263235"/>
            <a:ext cx="262255" cy="5843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D7B52C3-09FF-AF62-B7DB-F4FE1F14527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070" b="92958" l="9722" r="89815">
                        <a14:foregroundMark x1="43519" y1="19155" x2="55556" y2="30423"/>
                        <a14:foregroundMark x1="55093" y1="13239" x2="59259" y2="24225"/>
                        <a14:foregroundMark x1="53704" y1="7606" x2="53704" y2="7606"/>
                        <a14:foregroundMark x1="49074" y1="5915" x2="49074" y2="5915"/>
                        <a14:foregroundMark x1="44444" y1="30704" x2="50463" y2="35211"/>
                        <a14:foregroundMark x1="56944" y1="22254" x2="66667" y2="35211"/>
                        <a14:foregroundMark x1="47685" y1="27042" x2="51389" y2="35775"/>
                        <a14:foregroundMark x1="43981" y1="47324" x2="44444" y2="67887"/>
                        <a14:foregroundMark x1="52778" y1="49014" x2="59722" y2="69014"/>
                        <a14:foregroundMark x1="52778" y1="48451" x2="58796" y2="69577"/>
                        <a14:foregroundMark x1="60185" y1="49014" x2="64815" y2="71268"/>
                        <a14:foregroundMark x1="52315" y1="87887" x2="52315" y2="87887"/>
                        <a14:foregroundMark x1="43981" y1="85352" x2="43981" y2="85352"/>
                        <a14:foregroundMark x1="37963" y1="86479" x2="54630" y2="88451"/>
                        <a14:foregroundMark x1="55093" y1="85915" x2="63889" y2="87042"/>
                        <a14:foregroundMark x1="50000" y1="92958" x2="50000" y2="92958"/>
                        <a14:foregroundMark x1="52778" y1="5352" x2="52778" y2="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04880" y="15208522"/>
            <a:ext cx="237075" cy="3882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82365A80-DCC3-15CF-99DB-8EA33D0C47CD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7910" b="93503" l="8969" r="88789">
                        <a14:foregroundMark x1="41704" y1="22034" x2="51121" y2="25424"/>
                        <a14:foregroundMark x1="30942" y1="8192" x2="56502" y2="11582"/>
                        <a14:foregroundMark x1="30045" y1="19774" x2="46637" y2="33051"/>
                        <a14:foregroundMark x1="47982" y1="19209" x2="56502" y2="31921"/>
                        <a14:foregroundMark x1="43498" y1="48305" x2="50224" y2="66102"/>
                        <a14:foregroundMark x1="40359" y1="55932" x2="40359" y2="65819"/>
                        <a14:foregroundMark x1="53363" y1="46328" x2="54260" y2="64124"/>
                        <a14:foregroundMark x1="33632" y1="88983" x2="54260" y2="88983"/>
                        <a14:foregroundMark x1="53363" y1="93503" x2="53363" y2="93503"/>
                        <a14:foregroundMark x1="70852" y1="9605" x2="70852" y2="9605"/>
                        <a14:foregroundMark x1="22422" y1="10452" x2="22422" y2="10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91879" y="8200401"/>
            <a:ext cx="257800" cy="4101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A6BC52CC-A1C8-C874-98A5-A59B251382B8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367" b="89548" l="8969" r="88789">
                        <a14:foregroundMark x1="45740" y1="18644" x2="48879" y2="28249"/>
                        <a14:foregroundMark x1="48879" y1="17232" x2="42601" y2="31638"/>
                        <a14:foregroundMark x1="33184" y1="12147" x2="43049" y2="27119"/>
                        <a14:foregroundMark x1="40359" y1="11299" x2="51570" y2="14124"/>
                        <a14:foregroundMark x1="23318" y1="7627" x2="67713" y2="10169"/>
                        <a14:foregroundMark x1="47534" y1="5650" x2="47534" y2="5650"/>
                        <a14:foregroundMark x1="51570" y1="24011" x2="56054" y2="33333"/>
                        <a14:foregroundMark x1="39910" y1="13277" x2="42601" y2="26836"/>
                        <a14:foregroundMark x1="47085" y1="11299" x2="61435" y2="28531"/>
                        <a14:foregroundMark x1="43946" y1="22881" x2="45740" y2="36158"/>
                        <a14:foregroundMark x1="38117" y1="35028" x2="31839" y2="66949"/>
                        <a14:foregroundMark x1="52915" y1="33898" x2="55605" y2="58757"/>
                        <a14:foregroundMark x1="50224" y1="45763" x2="49327" y2="63842"/>
                        <a14:foregroundMark x1="39910" y1="46893" x2="43498" y2="68362"/>
                        <a14:foregroundMark x1="43049" y1="48023" x2="47534" y2="67514"/>
                        <a14:foregroundMark x1="50673" y1="45480" x2="50673" y2="63277"/>
                        <a14:foregroundMark x1="39910" y1="37288" x2="39462" y2="46893"/>
                        <a14:foregroundMark x1="38117" y1="22316" x2="38117" y2="35593"/>
                        <a14:foregroundMark x1="50224" y1="15254" x2="54260" y2="33616"/>
                        <a14:foregroundMark x1="49776" y1="53390" x2="55605" y2="72316"/>
                        <a14:foregroundMark x1="54260" y1="45480" x2="57399" y2="62712"/>
                        <a14:foregroundMark x1="30493" y1="50847" x2="35426" y2="66102"/>
                        <a14:foregroundMark x1="38117" y1="49718" x2="43498" y2="65254"/>
                        <a14:foregroundMark x1="62780" y1="47740" x2="61883" y2="63559"/>
                        <a14:foregroundMark x1="52018" y1="50847" x2="55605" y2="59322"/>
                        <a14:foregroundMark x1="58296" y1="52542" x2="60090" y2="58192"/>
                        <a14:foregroundMark x1="56951" y1="46045" x2="56951" y2="55367"/>
                        <a14:foregroundMark x1="39013" y1="82203" x2="39013" y2="82203"/>
                        <a14:foregroundMark x1="48430" y1="85028" x2="45740" y2="85028"/>
                        <a14:foregroundMark x1="37220" y1="84181" x2="48430" y2="88418"/>
                        <a14:foregroundMark x1="39462" y1="84181" x2="47534" y2="84181"/>
                        <a14:foregroundMark x1="44395" y1="83898" x2="53363" y2="83898"/>
                        <a14:foregroundMark x1="52018" y1="83616" x2="58744" y2="83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53709" y="12964097"/>
            <a:ext cx="269102" cy="4281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2" name="Picture 51" descr="A picture containing icon&#10;&#10;Description automatically generated">
            <a:extLst>
              <a:ext uri="{FF2B5EF4-FFF2-40B4-BE49-F238E27FC236}">
                <a16:creationId xmlns:a16="http://schemas.microsoft.com/office/drawing/2014/main" id="{8079F057-6F94-C53B-A9E9-BFC728C4FC9E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634" b="93803" l="8520" r="88341">
                        <a14:foregroundMark x1="36323" y1="19155" x2="36771" y2="31831"/>
                        <a14:foregroundMark x1="45740" y1="18310" x2="51121" y2="31831"/>
                        <a14:foregroundMark x1="40807" y1="6479" x2="40807" y2="6479"/>
                        <a14:foregroundMark x1="34529" y1="16338" x2="46188" y2="26479"/>
                        <a14:foregroundMark x1="46637" y1="13803" x2="52466" y2="27324"/>
                        <a14:foregroundMark x1="43498" y1="14648" x2="43498" y2="28451"/>
                        <a14:foregroundMark x1="39013" y1="21690" x2="39013" y2="41972"/>
                        <a14:foregroundMark x1="32735" y1="45070" x2="38117" y2="67324"/>
                        <a14:foregroundMark x1="52915" y1="34648" x2="57399" y2="62254"/>
                        <a14:foregroundMark x1="49776" y1="37746" x2="48430" y2="62254"/>
                        <a14:foregroundMark x1="39462" y1="47887" x2="44843" y2="63944"/>
                        <a14:foregroundMark x1="36771" y1="19155" x2="52018" y2="21972"/>
                        <a14:foregroundMark x1="43946" y1="11549" x2="51570" y2="15493"/>
                        <a14:foregroundMark x1="35426" y1="83944" x2="44843" y2="85634"/>
                        <a14:foregroundMark x1="37668" y1="89296" x2="53363" y2="91268"/>
                        <a14:foregroundMark x1="48879" y1="87606" x2="55605" y2="91268"/>
                        <a14:foregroundMark x1="43049" y1="93803" x2="43049" y2="9380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84345" y="6024894"/>
            <a:ext cx="235008" cy="3739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5" name="Picture 64" descr="A picture containing icon&#10;&#10;Description automatically generated">
            <a:extLst>
              <a:ext uri="{FF2B5EF4-FFF2-40B4-BE49-F238E27FC236}">
                <a16:creationId xmlns:a16="http://schemas.microsoft.com/office/drawing/2014/main" id="{3418C0A5-6E4D-0CB4-D628-970B8AB09F48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8475" b="92938" l="8333" r="89815">
                        <a14:foregroundMark x1="37963" y1="20339" x2="39815" y2="27684"/>
                        <a14:foregroundMark x1="49537" y1="16102" x2="50926" y2="26554"/>
                        <a14:foregroundMark x1="26389" y1="9887" x2="71759" y2="12712"/>
                        <a14:foregroundMark x1="43519" y1="8475" x2="60648" y2="81921"/>
                        <a14:foregroundMark x1="60648" y1="81921" x2="28704" y2="89831"/>
                        <a14:foregroundMark x1="37500" y1="32486" x2="38889" y2="41808"/>
                        <a14:foregroundMark x1="36574" y1="49435" x2="37963" y2="63842"/>
                        <a14:foregroundMark x1="50000" y1="47175" x2="49074" y2="73164"/>
                        <a14:foregroundMark x1="33333" y1="88701" x2="48148" y2="89831"/>
                        <a14:foregroundMark x1="61111" y1="92373" x2="61111" y2="92373"/>
                        <a14:foregroundMark x1="52315" y1="93220" x2="52315" y2="93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17808" y="3757086"/>
            <a:ext cx="254718" cy="4170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6" name="Picture 6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2584921-DABB-DACD-B068-C185C9F9913E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hq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3169" b="96303" l="9827" r="89595">
                        <a14:foregroundMark x1="52601" y1="84683" x2="57803" y2="88732"/>
                        <a14:foregroundMark x1="30636" y1="81162" x2="34682" y2="91549"/>
                        <a14:foregroundMark x1="26012" y1="92958" x2="54913" y2="95246"/>
                        <a14:foregroundMark x1="38728" y1="19894" x2="43353" y2="27113"/>
                        <a14:foregroundMark x1="50867" y1="10563" x2="50867" y2="19718"/>
                        <a14:foregroundMark x1="39884" y1="8099" x2="72832" y2="8627"/>
                        <a14:foregroundMark x1="52601" y1="4049" x2="60694" y2="11796"/>
                        <a14:foregroundMark x1="23699" y1="3873" x2="23699" y2="3873"/>
                        <a14:foregroundMark x1="22543" y1="3697" x2="22543" y2="3697"/>
                        <a14:foregroundMark x1="25434" y1="25000" x2="25434" y2="25000"/>
                        <a14:foregroundMark x1="19653" y1="24824" x2="19653" y2="24824"/>
                        <a14:foregroundMark x1="19653" y1="24824" x2="19653" y2="26585"/>
                        <a14:foregroundMark x1="20809" y1="19718" x2="23121" y2="25528"/>
                        <a14:foregroundMark x1="88439" y1="12852" x2="88439" y2="12852"/>
                        <a14:foregroundMark x1="88439" y1="17958" x2="88439" y2="17958"/>
                        <a14:foregroundMark x1="35838" y1="95951" x2="56069" y2="95070"/>
                        <a14:foregroundMark x1="49133" y1="95599" x2="75723" y2="95423"/>
                        <a14:foregroundMark x1="70520" y1="94894" x2="78613" y2="95599"/>
                        <a14:foregroundMark x1="65896" y1="96127" x2="76301" y2="96479"/>
                        <a14:foregroundMark x1="76879" y1="32218" x2="82659" y2="35211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438479" y="3866879"/>
            <a:ext cx="268288" cy="8847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3" name="Picture 8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05FF6EE-329B-2B15-F828-AA9A3CF9AB10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hq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8333" b="88690" l="9459" r="91892">
                        <a14:foregroundMark x1="28378" y1="41071" x2="58919" y2="43452"/>
                        <a14:foregroundMark x1="41622" y1="48214" x2="47568" y2="64286"/>
                        <a14:foregroundMark x1="32703" y1="51190" x2="38919" y2="67262"/>
                        <a14:foregroundMark x1="31081" y1="22619" x2="40811" y2="35119"/>
                        <a14:foregroundMark x1="16216" y1="31548" x2="18649" y2="52381"/>
                        <a14:foregroundMark x1="15135" y1="22024" x2="20811" y2="61905"/>
                        <a14:foregroundMark x1="17027" y1="63095" x2="18108" y2="68452"/>
                        <a14:foregroundMark x1="53784" y1="33929" x2="58378" y2="50000"/>
                        <a14:foregroundMark x1="59730" y1="20833" x2="67568" y2="21429"/>
                        <a14:foregroundMark x1="61351" y1="14286" x2="65405" y2="12500"/>
                        <a14:foregroundMark x1="53784" y1="19643" x2="61622" y2="38690"/>
                        <a14:foregroundMark x1="54595" y1="51190" x2="56216" y2="58333"/>
                        <a14:foregroundMark x1="61622" y1="76190" x2="66757" y2="80357"/>
                        <a14:foregroundMark x1="90811" y1="27976" x2="92432" y2="41071"/>
                        <a14:foregroundMark x1="64324" y1="14286" x2="64324" y2="14286"/>
                        <a14:foregroundMark x1="16486" y1="27381" x2="20000" y2="33929"/>
                        <a14:foregroundMark x1="51081" y1="54762" x2="58919" y2="60119"/>
                        <a14:foregroundMark x1="43243" y1="29762" x2="56486" y2="35119"/>
                        <a14:foregroundMark x1="9459" y1="37500" x2="9459" y2="37500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734757" y="9571659"/>
            <a:ext cx="476885" cy="2171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4" name="Picture 8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3DE2E4-D1D5-9EA6-CF17-C5F6B31B4619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hq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8837" b="89767" l="5134" r="91443">
                        <a14:foregroundMark x1="49389" y1="24186" x2="57946" y2="28837"/>
                        <a14:foregroundMark x1="50367" y1="20465" x2="57213" y2="22791"/>
                        <a14:foregroundMark x1="53545" y1="14419" x2="65281" y2="20000"/>
                        <a14:foregroundMark x1="61614" y1="15814" x2="82152" y2="29302"/>
                        <a14:foregroundMark x1="81174" y1="33023" x2="88998" y2="58140"/>
                        <a14:foregroundMark x1="86553" y1="36744" x2="86797" y2="66047"/>
                        <a14:foregroundMark x1="85086" y1="32093" x2="85575" y2="65581"/>
                        <a14:foregroundMark x1="83374" y1="26512" x2="81907" y2="65581"/>
                        <a14:foregroundMark x1="74083" y1="32093" x2="63325" y2="73023"/>
                        <a14:foregroundMark x1="58435" y1="22791" x2="50367" y2="66512"/>
                        <a14:foregroundMark x1="41320" y1="60930" x2="59658" y2="75814"/>
                        <a14:foregroundMark x1="26161" y1="77674" x2="43032" y2="79070"/>
                        <a14:foregroundMark x1="19071" y1="79070" x2="62836" y2="86512"/>
                        <a14:foregroundMark x1="7090" y1="78605" x2="24205" y2="87907"/>
                        <a14:foregroundMark x1="5134" y1="57674" x2="9046" y2="74884"/>
                        <a14:foregroundMark x1="10024" y1="49302" x2="10758" y2="83256"/>
                        <a14:foregroundMark x1="11491" y1="29302" x2="13203" y2="59535"/>
                        <a14:foregroundMark x1="10269" y1="18605" x2="10269" y2="41860"/>
                        <a14:foregroundMark x1="25183" y1="18605" x2="30807" y2="28837"/>
                        <a14:foregroundMark x1="30807" y1="30698" x2="54279" y2="54419"/>
                        <a14:foregroundMark x1="41320" y1="31628" x2="59658" y2="41395"/>
                        <a14:foregroundMark x1="75061" y1="17674" x2="81663" y2="21860"/>
                        <a14:foregroundMark x1="78729" y1="16279" x2="89731" y2="23256"/>
                        <a14:foregroundMark x1="85575" y1="12558" x2="86553" y2="22791"/>
                        <a14:foregroundMark x1="81907" y1="17209" x2="84841" y2="23721"/>
                        <a14:foregroundMark x1="88998" y1="39535" x2="90709" y2="52093"/>
                        <a14:foregroundMark x1="91443" y1="45581" x2="91443" y2="60000"/>
                        <a14:foregroundMark x1="66504" y1="24651" x2="67971" y2="49767"/>
                        <a14:foregroundMark x1="66504" y1="72558" x2="80196" y2="73488"/>
                        <a14:foregroundMark x1="77995" y1="74419" x2="83374" y2="73488"/>
                        <a14:foregroundMark x1="90709" y1="35349" x2="91687" y2="41395"/>
                        <a14:foregroundMark x1="69927" y1="9767" x2="75061" y2="11163"/>
                        <a14:foregroundMark x1="78240" y1="12093" x2="81663" y2="16279"/>
                        <a14:foregroundMark x1="80440" y1="11628" x2="83130" y2="12558"/>
                        <a14:foregroundMark x1="74817" y1="12093" x2="79707" y2="12093"/>
                        <a14:foregroundMark x1="65037" y1="80930" x2="72616" y2="8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88327" y="5135677"/>
            <a:ext cx="401758" cy="2107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5" name="Picture 8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9BDD7F-F2FD-352B-AEA1-EFE613651B7A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hq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9728" b="89105" l="7287" r="92868">
                        <a14:foregroundMark x1="7597" y1="24125" x2="10233" y2="43580"/>
                        <a14:foregroundMark x1="91473" y1="31907" x2="91473" y2="49027"/>
                        <a14:foregroundMark x1="90388" y1="24125" x2="91008" y2="33074"/>
                        <a14:foregroundMark x1="84496" y1="18288" x2="56899" y2="20623"/>
                        <a14:foregroundMark x1="83256" y1="84047" x2="60465" y2="80545"/>
                        <a14:foregroundMark x1="60310" y1="82490" x2="60310" y2="82490"/>
                        <a14:foregroundMark x1="63256" y1="82101" x2="61240" y2="80934"/>
                        <a14:foregroundMark x1="60310" y1="19066" x2="58760" y2="18677"/>
                        <a14:foregroundMark x1="92868" y1="9728" x2="92868" y2="9728"/>
                        <a14:foregroundMark x1="92868" y1="89883" x2="92868" y2="89883"/>
                        <a14:foregroundMark x1="92558" y1="49027" x2="93023" y2="55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455" y="14916287"/>
            <a:ext cx="829876" cy="3300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6" name="Picture 8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BD1ED44-6DDF-B59F-8F94-57DB22441CE0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hq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8290" b="90155" l="3769" r="91796">
                        <a14:foregroundMark x1="4213" y1="48187" x2="7761" y2="58031"/>
                        <a14:foregroundMark x1="90687" y1="39378" x2="91796" y2="45596"/>
                        <a14:foregroundMark x1="80931" y1="10881" x2="80931" y2="10881"/>
                        <a14:foregroundMark x1="80488" y1="90674" x2="80488" y2="90674"/>
                        <a14:foregroundMark x1="82927" y1="13990" x2="82927" y2="13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744913" y="8567737"/>
            <a:ext cx="825681" cy="3524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7" name="Picture 8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419550-67A7-6B26-4D1A-AFACD6B80655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hq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2478" b="95627" l="6842" r="87368">
                        <a14:foregroundMark x1="23158" y1="10933" x2="42105" y2="15015"/>
                        <a14:foregroundMark x1="38947" y1="93440" x2="78947" y2="95627"/>
                        <a14:foregroundMark x1="26842" y1="7872" x2="37895" y2="7143"/>
                        <a14:foregroundMark x1="21053" y1="6851" x2="26842" y2="6706"/>
                        <a14:foregroundMark x1="80526" y1="2770" x2="80526" y2="2770"/>
                        <a14:foregroundMark x1="14737" y1="2624" x2="14737" y2="2624"/>
                        <a14:foregroundMark x1="6842" y1="4956" x2="6842" y2="4956"/>
                        <a14:foregroundMark x1="87368" y1="5831" x2="87368" y2="5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78140" y="1278740"/>
            <a:ext cx="278463" cy="10013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DDBDAE9-DC31-590F-D92E-F6A2EA02B8B1}"/>
              </a:ext>
            </a:extLst>
          </p:cNvPr>
          <p:cNvGrpSpPr/>
          <p:nvPr/>
        </p:nvGrpSpPr>
        <p:grpSpPr>
          <a:xfrm>
            <a:off x="5013022" y="11250578"/>
            <a:ext cx="3421708" cy="1217237"/>
            <a:chOff x="3461644" y="4582093"/>
            <a:chExt cx="3421708" cy="121723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380188-6A55-EDBA-9CDB-DC2D4458E32D}"/>
                </a:ext>
              </a:extLst>
            </p:cNvPr>
            <p:cNvSpPr txBox="1"/>
            <p:nvPr/>
          </p:nvSpPr>
          <p:spPr>
            <a:xfrm rot="10800000">
              <a:off x="6551080" y="4582093"/>
              <a:ext cx="332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FF1ACB4-F91F-699A-2C92-2D0239765922}"/>
                </a:ext>
              </a:extLst>
            </p:cNvPr>
            <p:cNvSpPr txBox="1"/>
            <p:nvPr/>
          </p:nvSpPr>
          <p:spPr>
            <a:xfrm>
              <a:off x="3461644" y="4599001"/>
              <a:ext cx="332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F91ADE1-64E6-9FC8-D92B-C496A0EE67B3}"/>
              </a:ext>
            </a:extLst>
          </p:cNvPr>
          <p:cNvSpPr txBox="1"/>
          <p:nvPr/>
        </p:nvSpPr>
        <p:spPr>
          <a:xfrm>
            <a:off x="5197765" y="11281116"/>
            <a:ext cx="30708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Health and wellbeing – Drugs and alcohol</a:t>
            </a:r>
          </a:p>
          <a:p>
            <a:r>
              <a:rPr lang="en-US" sz="1100" dirty="0"/>
              <a:t>Living in the wider world – Community and careers</a:t>
            </a:r>
          </a:p>
          <a:p>
            <a:r>
              <a:rPr lang="en-US" sz="1100" dirty="0"/>
              <a:t>Relationships – Discrimination</a:t>
            </a:r>
          </a:p>
          <a:p>
            <a:r>
              <a:rPr lang="en-US" sz="1100" dirty="0"/>
              <a:t>Health and wellbeing – Emotional wellbeing</a:t>
            </a:r>
          </a:p>
          <a:p>
            <a:r>
              <a:rPr lang="en-US" sz="1100" dirty="0"/>
              <a:t>Relationships – Identity and relationships</a:t>
            </a:r>
          </a:p>
          <a:p>
            <a:r>
              <a:rPr lang="en-US" sz="1100" dirty="0"/>
              <a:t>Living in the wider – Digital literacy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42D18BA-B8B2-4169-08CE-E70344F7B1B4}"/>
              </a:ext>
            </a:extLst>
          </p:cNvPr>
          <p:cNvGrpSpPr/>
          <p:nvPr/>
        </p:nvGrpSpPr>
        <p:grpSpPr>
          <a:xfrm>
            <a:off x="1309855" y="9056537"/>
            <a:ext cx="3851670" cy="1200884"/>
            <a:chOff x="3063143" y="4583033"/>
            <a:chExt cx="3851670" cy="120088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F2FE31-19B6-C73B-D9F7-13AD5F6A30EC}"/>
                </a:ext>
              </a:extLst>
            </p:cNvPr>
            <p:cNvSpPr txBox="1"/>
            <p:nvPr/>
          </p:nvSpPr>
          <p:spPr>
            <a:xfrm rot="10800000">
              <a:off x="6582541" y="4583588"/>
              <a:ext cx="332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5FB0CEC-2FAF-F1D4-8991-7C0FE4AEAE3F}"/>
                </a:ext>
              </a:extLst>
            </p:cNvPr>
            <p:cNvSpPr txBox="1"/>
            <p:nvPr/>
          </p:nvSpPr>
          <p:spPr>
            <a:xfrm>
              <a:off x="3063143" y="4583033"/>
              <a:ext cx="332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1C5916B-668F-11B0-D3A3-6D2832DDA841}"/>
              </a:ext>
            </a:extLst>
          </p:cNvPr>
          <p:cNvSpPr txBox="1"/>
          <p:nvPr/>
        </p:nvSpPr>
        <p:spPr>
          <a:xfrm>
            <a:off x="1475991" y="9078975"/>
            <a:ext cx="35647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Health and wellbeing – Peer influence, substance and gangs</a:t>
            </a:r>
          </a:p>
          <a:p>
            <a:r>
              <a:rPr lang="en-US" sz="1100" dirty="0"/>
              <a:t>Living in the wider world – Setting goals</a:t>
            </a:r>
          </a:p>
          <a:p>
            <a:r>
              <a:rPr lang="en-US" sz="1100" dirty="0"/>
              <a:t>Relationships – Respectful relationships</a:t>
            </a:r>
          </a:p>
          <a:p>
            <a:r>
              <a:rPr lang="en-US" sz="1100" dirty="0"/>
              <a:t>Health and wellbeing – Healthy lifestyle</a:t>
            </a:r>
          </a:p>
          <a:p>
            <a:r>
              <a:rPr lang="en-US" sz="1100" dirty="0"/>
              <a:t>Relationships – Intimate relationships</a:t>
            </a:r>
          </a:p>
          <a:p>
            <a:r>
              <a:rPr lang="en-US" sz="1100" dirty="0"/>
              <a:t>Living in the wider – Employability skills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F613BCB-F698-F0A7-5B07-D3B4A307DE19}"/>
              </a:ext>
            </a:extLst>
          </p:cNvPr>
          <p:cNvGrpSpPr/>
          <p:nvPr/>
        </p:nvGrpSpPr>
        <p:grpSpPr>
          <a:xfrm>
            <a:off x="4693995" y="6875807"/>
            <a:ext cx="3690311" cy="1241202"/>
            <a:chOff x="3513063" y="4582490"/>
            <a:chExt cx="3690311" cy="1241202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1CD7283-6A82-FF92-BA7A-DB2617A06007}"/>
                </a:ext>
              </a:extLst>
            </p:cNvPr>
            <p:cNvSpPr txBox="1"/>
            <p:nvPr/>
          </p:nvSpPr>
          <p:spPr>
            <a:xfrm rot="10800000">
              <a:off x="6871102" y="4582490"/>
              <a:ext cx="332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43C1D87-225B-6090-4462-058C5179F441}"/>
                </a:ext>
              </a:extLst>
            </p:cNvPr>
            <p:cNvSpPr txBox="1"/>
            <p:nvPr/>
          </p:nvSpPr>
          <p:spPr>
            <a:xfrm>
              <a:off x="3513063" y="4623363"/>
              <a:ext cx="332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C3598CFD-852A-E7FC-AFE5-51BA6B969D36}"/>
              </a:ext>
            </a:extLst>
          </p:cNvPr>
          <p:cNvSpPr txBox="1"/>
          <p:nvPr/>
        </p:nvSpPr>
        <p:spPr>
          <a:xfrm>
            <a:off x="4860131" y="6936835"/>
            <a:ext cx="38646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Health and wellbeing – Mental health</a:t>
            </a:r>
          </a:p>
          <a:p>
            <a:r>
              <a:rPr lang="en-US" sz="1100" dirty="0"/>
              <a:t>Living in the wider world – Financial decision making</a:t>
            </a:r>
          </a:p>
          <a:p>
            <a:r>
              <a:rPr lang="en-US" sz="1100" dirty="0"/>
              <a:t>Relationships – Healthy relationships</a:t>
            </a:r>
          </a:p>
          <a:p>
            <a:r>
              <a:rPr lang="en-US" sz="1100" dirty="0"/>
              <a:t>Health and wellbeing – Exploring influence</a:t>
            </a:r>
          </a:p>
          <a:p>
            <a:r>
              <a:rPr lang="en-US" sz="1100" dirty="0"/>
              <a:t>Relationships – Addressing extremism and radicalisation</a:t>
            </a:r>
          </a:p>
          <a:p>
            <a:r>
              <a:rPr lang="en-US" sz="1100" dirty="0"/>
              <a:t>Living in the wider – Work experience</a:t>
            </a:r>
          </a:p>
        </p:txBody>
      </p:sp>
      <p:pic>
        <p:nvPicPr>
          <p:cNvPr id="106" name="Picture 105" descr="A picture containing icon&#10;&#10;Description automatically generated">
            <a:extLst>
              <a:ext uri="{FF2B5EF4-FFF2-40B4-BE49-F238E27FC236}">
                <a16:creationId xmlns:a16="http://schemas.microsoft.com/office/drawing/2014/main" id="{DEBADB39-3063-EAD1-76FB-51B94EED9DD6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7910" b="93503" l="8969" r="88789">
                        <a14:foregroundMark x1="41704" y1="22034" x2="51121" y2="25424"/>
                        <a14:foregroundMark x1="30942" y1="8192" x2="56502" y2="11582"/>
                        <a14:foregroundMark x1="30045" y1="19774" x2="46637" y2="33051"/>
                        <a14:foregroundMark x1="47982" y1="19209" x2="56502" y2="31921"/>
                        <a14:foregroundMark x1="43498" y1="48305" x2="50224" y2="66102"/>
                        <a14:foregroundMark x1="40359" y1="55932" x2="40359" y2="65819"/>
                        <a14:foregroundMark x1="53363" y1="46328" x2="54260" y2="64124"/>
                        <a14:foregroundMark x1="33632" y1="88983" x2="54260" y2="88983"/>
                        <a14:foregroundMark x1="53363" y1="93503" x2="53363" y2="93503"/>
                        <a14:foregroundMark x1="70852" y1="9605" x2="70852" y2="9605"/>
                        <a14:foregroundMark x1="22422" y1="10452" x2="22422" y2="10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990118" y="5975398"/>
            <a:ext cx="257800" cy="4101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B13B042-F845-AFAA-F3B2-7FBF0784503A}"/>
              </a:ext>
            </a:extLst>
          </p:cNvPr>
          <p:cNvGrpSpPr/>
          <p:nvPr/>
        </p:nvGrpSpPr>
        <p:grpSpPr>
          <a:xfrm>
            <a:off x="1292234" y="4689259"/>
            <a:ext cx="3163552" cy="1202747"/>
            <a:chOff x="3513063" y="4620945"/>
            <a:chExt cx="3163552" cy="120274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6839BF1-331E-4A50-D0FA-556470265494}"/>
                </a:ext>
              </a:extLst>
            </p:cNvPr>
            <p:cNvSpPr txBox="1"/>
            <p:nvPr/>
          </p:nvSpPr>
          <p:spPr>
            <a:xfrm rot="10800000">
              <a:off x="6344343" y="4620945"/>
              <a:ext cx="3322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3F47D96-B7A7-27EA-AD01-37AF97970BAF}"/>
                </a:ext>
              </a:extLst>
            </p:cNvPr>
            <p:cNvSpPr txBox="1"/>
            <p:nvPr/>
          </p:nvSpPr>
          <p:spPr>
            <a:xfrm>
              <a:off x="3513063" y="4623363"/>
              <a:ext cx="332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algn="r"/>
              <a:r>
                <a:rPr lang="en-US" sz="1200" dirty="0"/>
                <a:t> </a:t>
              </a: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D9E394ED-5736-53A8-1E7E-F44388E6D14C}"/>
              </a:ext>
            </a:extLst>
          </p:cNvPr>
          <p:cNvSpPr txBox="1"/>
          <p:nvPr/>
        </p:nvSpPr>
        <p:spPr>
          <a:xfrm>
            <a:off x="1443969" y="4727732"/>
            <a:ext cx="28801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Health and wellbeing – Building for the future</a:t>
            </a:r>
          </a:p>
          <a:p>
            <a:r>
              <a:rPr lang="en-US" sz="1100" dirty="0"/>
              <a:t>Living in the wider world – Next steps</a:t>
            </a:r>
          </a:p>
          <a:p>
            <a:r>
              <a:rPr lang="en-US" sz="1100" dirty="0"/>
              <a:t>Relationships – Communication in relationships</a:t>
            </a:r>
          </a:p>
          <a:p>
            <a:r>
              <a:rPr lang="en-US" sz="1100" dirty="0"/>
              <a:t>Health and wellbeing – Independence</a:t>
            </a:r>
          </a:p>
          <a:p>
            <a:r>
              <a:rPr lang="en-US" sz="1100" dirty="0"/>
              <a:t>Relationships – Families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EFB9557-325A-5D63-57A7-972BF2753FA7}"/>
              </a:ext>
            </a:extLst>
          </p:cNvPr>
          <p:cNvSpPr txBox="1"/>
          <p:nvPr/>
        </p:nvSpPr>
        <p:spPr>
          <a:xfrm>
            <a:off x="6079864" y="3151259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8B87DB4-8ACA-70B0-B716-C99B756C1384}"/>
              </a:ext>
            </a:extLst>
          </p:cNvPr>
          <p:cNvGrpSpPr/>
          <p:nvPr/>
        </p:nvGrpSpPr>
        <p:grpSpPr>
          <a:xfrm>
            <a:off x="1898994" y="2271684"/>
            <a:ext cx="1816145" cy="1538284"/>
            <a:chOff x="2999018" y="13384214"/>
            <a:chExt cx="1816145" cy="1538284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7C7E59E-7586-24B2-B778-2359240E7ACD}"/>
                </a:ext>
              </a:extLst>
            </p:cNvPr>
            <p:cNvGrpSpPr/>
            <p:nvPr/>
          </p:nvGrpSpPr>
          <p:grpSpPr>
            <a:xfrm>
              <a:off x="2999018" y="13384214"/>
              <a:ext cx="1816145" cy="1538284"/>
              <a:chOff x="7489780" y="6737471"/>
              <a:chExt cx="1954258" cy="1655267"/>
            </a:xfrm>
          </p:grpSpPr>
          <p:pic>
            <p:nvPicPr>
              <p:cNvPr id="117" name="Picture 116" descr="Diagram&#10;&#10;Description automatically generated">
                <a:extLst>
                  <a:ext uri="{FF2B5EF4-FFF2-40B4-BE49-F238E27FC236}">
                    <a16:creationId xmlns:a16="http://schemas.microsoft.com/office/drawing/2014/main" id="{DB23C36F-0D75-45C9-7F51-117C59F509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18" name="Picture 117" descr="Diagram&#10;&#10;Description automatically generated">
                <a:extLst>
                  <a:ext uri="{FF2B5EF4-FFF2-40B4-BE49-F238E27FC236}">
                    <a16:creationId xmlns:a16="http://schemas.microsoft.com/office/drawing/2014/main" id="{5CDCB955-49B0-888C-5D09-35197D8AD0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15" name="Subtitle 2">
              <a:extLst>
                <a:ext uri="{FF2B5EF4-FFF2-40B4-BE49-F238E27FC236}">
                  <a16:creationId xmlns:a16="http://schemas.microsoft.com/office/drawing/2014/main" id="{26ECE529-57C7-E3E5-99CA-F4B6DE68823E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13545819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SUMMER EXAM SEASON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16" name="Picture 2" descr="Free vector vector set of blank traffic road signs">
              <a:extLst>
                <a:ext uri="{FF2B5EF4-FFF2-40B4-BE49-F238E27FC236}">
                  <a16:creationId xmlns:a16="http://schemas.microsoft.com/office/drawing/2014/main" id="{9B9567E9-A28D-6411-C00F-228C5046FD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14348801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9" name="Picture 118" descr="Diagram&#10;&#10;Description automatically generated">
            <a:extLst>
              <a:ext uri="{FF2B5EF4-FFF2-40B4-BE49-F238E27FC236}">
                <a16:creationId xmlns:a16="http://schemas.microsoft.com/office/drawing/2014/main" id="{0A34D731-76A1-FD05-A757-04494EA28924}"/>
              </a:ext>
            </a:extLst>
          </p:cNvPr>
          <p:cNvPicPr>
            <a:picLocks noChangeAspect="1"/>
          </p:cNvPicPr>
          <p:nvPr/>
        </p:nvPicPr>
        <p:blipFill rotWithShape="1">
          <a:blip r:embed="rId4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17" y="3147259"/>
            <a:ext cx="1727200" cy="703262"/>
          </a:xfrm>
          <a:prstGeom prst="rect">
            <a:avLst/>
          </a:prstGeom>
        </p:spPr>
      </p:pic>
      <p:pic>
        <p:nvPicPr>
          <p:cNvPr id="120" name="Picture 119" descr="Diagram&#10;&#10;Description automatically generated">
            <a:extLst>
              <a:ext uri="{FF2B5EF4-FFF2-40B4-BE49-F238E27FC236}">
                <a16:creationId xmlns:a16="http://schemas.microsoft.com/office/drawing/2014/main" id="{826FA0C0-108F-1D8C-D356-DB2777BBD27D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5327" y="3011280"/>
            <a:ext cx="1727200" cy="634682"/>
          </a:xfrm>
          <a:prstGeom prst="rect">
            <a:avLst/>
          </a:prstGeom>
        </p:spPr>
      </p:pic>
      <p:sp>
        <p:nvSpPr>
          <p:cNvPr id="121" name="Rectangle: Rounded Corners 197">
            <a:extLst>
              <a:ext uri="{FF2B5EF4-FFF2-40B4-BE49-F238E27FC236}">
                <a16:creationId xmlns:a16="http://schemas.microsoft.com/office/drawing/2014/main" id="{FCD4EB54-DFE5-7A95-2923-E90F8055E5F6}"/>
              </a:ext>
            </a:extLst>
          </p:cNvPr>
          <p:cNvSpPr/>
          <p:nvPr/>
        </p:nvSpPr>
        <p:spPr>
          <a:xfrm>
            <a:off x="5230899" y="3042484"/>
            <a:ext cx="1558209" cy="164306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REVISION</a:t>
            </a:r>
          </a:p>
        </p:txBody>
      </p:sp>
      <p:sp>
        <p:nvSpPr>
          <p:cNvPr id="122" name="Rectangle: Rounded Corners 198">
            <a:extLst>
              <a:ext uri="{FF2B5EF4-FFF2-40B4-BE49-F238E27FC236}">
                <a16:creationId xmlns:a16="http://schemas.microsoft.com/office/drawing/2014/main" id="{DFB2D8A1-A838-7EA9-AB06-6EEB3ABC520D}"/>
              </a:ext>
            </a:extLst>
          </p:cNvPr>
          <p:cNvSpPr/>
          <p:nvPr/>
        </p:nvSpPr>
        <p:spPr>
          <a:xfrm>
            <a:off x="5230899" y="3373478"/>
            <a:ext cx="1558209" cy="164306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FINAL EXAMS </a:t>
            </a:r>
          </a:p>
        </p:txBody>
      </p:sp>
      <p:pic>
        <p:nvPicPr>
          <p:cNvPr id="123" name="Picture 122" descr="Diagram&#10;&#10;Description automatically generated">
            <a:extLst>
              <a:ext uri="{FF2B5EF4-FFF2-40B4-BE49-F238E27FC236}">
                <a16:creationId xmlns:a16="http://schemas.microsoft.com/office/drawing/2014/main" id="{105BF25E-0219-448F-0CD6-55613FA964D0}"/>
              </a:ext>
            </a:extLst>
          </p:cNvPr>
          <p:cNvPicPr>
            <a:picLocks noChangeAspect="1"/>
          </p:cNvPicPr>
          <p:nvPr/>
        </p:nvPicPr>
        <p:blipFill rotWithShape="1">
          <a:blip r:embed="rId4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827" y="2277778"/>
            <a:ext cx="849312" cy="739342"/>
          </a:xfrm>
          <a:prstGeom prst="rect">
            <a:avLst/>
          </a:prstGeom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62300380-8F8F-B6D8-EB4F-D78051743424}"/>
              </a:ext>
            </a:extLst>
          </p:cNvPr>
          <p:cNvSpPr/>
          <p:nvPr/>
        </p:nvSpPr>
        <p:spPr>
          <a:xfrm>
            <a:off x="5571575" y="2284206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LEAVING 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 - YEAR 11 -</a:t>
            </a:r>
          </a:p>
        </p:txBody>
      </p:sp>
      <p:pic>
        <p:nvPicPr>
          <p:cNvPr id="125" name="Picture 30" descr="exams Icon 1971072">
            <a:extLst>
              <a:ext uri="{FF2B5EF4-FFF2-40B4-BE49-F238E27FC236}">
                <a16:creationId xmlns:a16="http://schemas.microsoft.com/office/drawing/2014/main" id="{065AA957-0F4F-EF25-DF5D-419C1E2B5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30" y="2636624"/>
            <a:ext cx="864269" cy="86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34" descr="report Icon 149943">
            <a:extLst>
              <a:ext uri="{FF2B5EF4-FFF2-40B4-BE49-F238E27FC236}">
                <a16:creationId xmlns:a16="http://schemas.microsoft.com/office/drawing/2014/main" id="{F03654FA-1061-8B29-A6A4-FADD094B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41" y="2564465"/>
            <a:ext cx="974876" cy="9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Scroll: Horizontal 1034">
            <a:extLst>
              <a:ext uri="{FF2B5EF4-FFF2-40B4-BE49-F238E27FC236}">
                <a16:creationId xmlns:a16="http://schemas.microsoft.com/office/drawing/2014/main" id="{B3E24869-9E01-5D61-5947-F787C4B3D2D2}"/>
              </a:ext>
            </a:extLst>
          </p:cNvPr>
          <p:cNvSpPr/>
          <p:nvPr/>
        </p:nvSpPr>
        <p:spPr>
          <a:xfrm>
            <a:off x="1286725" y="11129139"/>
            <a:ext cx="3669594" cy="1612494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8" name="TextBox 1037">
            <a:extLst>
              <a:ext uri="{FF2B5EF4-FFF2-40B4-BE49-F238E27FC236}">
                <a16:creationId xmlns:a16="http://schemas.microsoft.com/office/drawing/2014/main" id="{A304FDB9-6963-946E-A84C-1660FAC9429D}"/>
              </a:ext>
            </a:extLst>
          </p:cNvPr>
          <p:cNvSpPr txBox="1"/>
          <p:nvPr/>
        </p:nvSpPr>
        <p:spPr>
          <a:xfrm>
            <a:off x="1437699" y="11402692"/>
            <a:ext cx="354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900" b="1" dirty="0"/>
              <a:t>Cohort Opportunities</a:t>
            </a:r>
          </a:p>
          <a:p>
            <a:pPr lvl="0" algn="l"/>
            <a:r>
              <a:rPr lang="en-GB" sz="900" dirty="0"/>
              <a:t>- Opportunity Days                                    - Enrichment activities                             - Reward Trip                                              - Echo Eternal event participation         - </a:t>
            </a:r>
            <a:r>
              <a:rPr lang="en-GB" sz="900" dirty="0">
                <a:hlinkClick r:id="rId48"/>
              </a:rPr>
              <a:t>Brilliant Club</a:t>
            </a:r>
            <a:r>
              <a:rPr lang="en-GB" sz="900" dirty="0"/>
              <a:t>                                             - Echo Eternal performance</a:t>
            </a:r>
          </a:p>
          <a:p>
            <a:pPr lvl="0" algn="l"/>
            <a:r>
              <a:rPr lang="en-GB" sz="900" dirty="0"/>
              <a:t>- </a:t>
            </a:r>
            <a:r>
              <a:rPr lang="en-GB" sz="900" dirty="0">
                <a:hlinkClick r:id="rId49"/>
              </a:rPr>
              <a:t>CCF Recruitment</a:t>
            </a:r>
            <a:r>
              <a:rPr lang="en-GB" sz="900" dirty="0"/>
              <a:t>                                     - STEM assembly                                       - Student Parliament Election</a:t>
            </a:r>
          </a:p>
        </p:txBody>
      </p:sp>
      <p:sp>
        <p:nvSpPr>
          <p:cNvPr id="1040" name="Scroll: Horizontal 1039">
            <a:extLst>
              <a:ext uri="{FF2B5EF4-FFF2-40B4-BE49-F238E27FC236}">
                <a16:creationId xmlns:a16="http://schemas.microsoft.com/office/drawing/2014/main" id="{FF23402A-51F0-CDEE-6849-69949A9C25C2}"/>
              </a:ext>
            </a:extLst>
          </p:cNvPr>
          <p:cNvSpPr/>
          <p:nvPr/>
        </p:nvSpPr>
        <p:spPr>
          <a:xfrm>
            <a:off x="5022294" y="13303856"/>
            <a:ext cx="3548513" cy="161725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FC5830A7-6FD7-90C5-5933-9AB6025BA8F2}"/>
              </a:ext>
            </a:extLst>
          </p:cNvPr>
          <p:cNvSpPr txBox="1"/>
          <p:nvPr/>
        </p:nvSpPr>
        <p:spPr>
          <a:xfrm>
            <a:off x="5197765" y="13535646"/>
            <a:ext cx="34297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900" b="1" dirty="0"/>
              <a:t>Cohort Opportunities</a:t>
            </a:r>
          </a:p>
          <a:p>
            <a:pPr lvl="0" algn="l"/>
            <a:r>
              <a:rPr lang="en-GB" sz="900" dirty="0"/>
              <a:t>-Opportunity Days                                   - Year 6 Transition Ambassadors</a:t>
            </a:r>
          </a:p>
          <a:p>
            <a:pPr lvl="0" algn="l"/>
            <a:r>
              <a:rPr lang="en-GB" sz="900" dirty="0"/>
              <a:t>-Enrichment activities                             - Reward Trip</a:t>
            </a:r>
          </a:p>
          <a:p>
            <a:pPr lvl="0" algn="l"/>
            <a:r>
              <a:rPr lang="en-GB" sz="900" dirty="0"/>
              <a:t>-Echo Eternal event participation         - </a:t>
            </a:r>
            <a:r>
              <a:rPr lang="en-GB" sz="900" dirty="0">
                <a:hlinkClick r:id="rId48"/>
              </a:rPr>
              <a:t>Brilliant Club</a:t>
            </a:r>
            <a:endParaRPr lang="en-GB" sz="900" dirty="0"/>
          </a:p>
          <a:p>
            <a:pPr lvl="0" algn="l"/>
            <a:r>
              <a:rPr lang="en-GB" sz="900" dirty="0"/>
              <a:t>-Echo Eternal performance                    - Student Parliament Election               </a:t>
            </a:r>
          </a:p>
        </p:txBody>
      </p:sp>
      <p:sp>
        <p:nvSpPr>
          <p:cNvPr id="1050" name="Scroll: Horizontal 1049">
            <a:extLst>
              <a:ext uri="{FF2B5EF4-FFF2-40B4-BE49-F238E27FC236}">
                <a16:creationId xmlns:a16="http://schemas.microsoft.com/office/drawing/2014/main" id="{A1EA02FA-8360-151D-0C80-4AB6130F9F21}"/>
              </a:ext>
            </a:extLst>
          </p:cNvPr>
          <p:cNvSpPr/>
          <p:nvPr/>
        </p:nvSpPr>
        <p:spPr>
          <a:xfrm>
            <a:off x="5073397" y="8825525"/>
            <a:ext cx="3597733" cy="158655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1" name="TextBox 1050">
            <a:extLst>
              <a:ext uri="{FF2B5EF4-FFF2-40B4-BE49-F238E27FC236}">
                <a16:creationId xmlns:a16="http://schemas.microsoft.com/office/drawing/2014/main" id="{B580BA58-EC77-25BF-6D0F-885CF8F64F06}"/>
              </a:ext>
            </a:extLst>
          </p:cNvPr>
          <p:cNvSpPr txBox="1"/>
          <p:nvPr/>
        </p:nvSpPr>
        <p:spPr>
          <a:xfrm>
            <a:off x="5219354" y="9099479"/>
            <a:ext cx="354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900" b="1" dirty="0"/>
              <a:t>Cohort Opportunities</a:t>
            </a:r>
          </a:p>
          <a:p>
            <a:pPr lvl="0" algn="l"/>
            <a:r>
              <a:rPr lang="en-GB" sz="900" dirty="0"/>
              <a:t>- Opportunity Days                                    - Enrichment activities                             - Reward Trip                                              - Echo Eternal event participation         - GCSE options                                            - Echo Eternal performance</a:t>
            </a:r>
          </a:p>
          <a:p>
            <a:pPr lvl="0" algn="l"/>
            <a:r>
              <a:rPr lang="en-GB" sz="900" dirty="0"/>
              <a:t>- </a:t>
            </a:r>
            <a:r>
              <a:rPr lang="en-GB" sz="900" dirty="0">
                <a:hlinkClick r:id="rId50"/>
              </a:rPr>
              <a:t>D of E Bronze Recruitment</a:t>
            </a:r>
            <a:r>
              <a:rPr lang="en-GB" sz="900" dirty="0"/>
              <a:t>                    - </a:t>
            </a:r>
            <a:r>
              <a:rPr lang="en-GB" sz="900" dirty="0">
                <a:hlinkClick r:id="rId51"/>
              </a:rPr>
              <a:t>Football Beyond Borders</a:t>
            </a:r>
            <a:endParaRPr lang="en-GB" sz="900" dirty="0"/>
          </a:p>
          <a:p>
            <a:pPr lvl="0" algn="l"/>
            <a:r>
              <a:rPr lang="en-GB" sz="900" dirty="0"/>
              <a:t>- Mathletics Challenge </a:t>
            </a:r>
          </a:p>
        </p:txBody>
      </p:sp>
      <p:sp>
        <p:nvSpPr>
          <p:cNvPr id="1052" name="Scroll: Horizontal 1051">
            <a:extLst>
              <a:ext uri="{FF2B5EF4-FFF2-40B4-BE49-F238E27FC236}">
                <a16:creationId xmlns:a16="http://schemas.microsoft.com/office/drawing/2014/main" id="{C86BD36E-DBA4-0F73-7218-5911FF0D8769}"/>
              </a:ext>
            </a:extLst>
          </p:cNvPr>
          <p:cNvSpPr/>
          <p:nvPr/>
        </p:nvSpPr>
        <p:spPr>
          <a:xfrm>
            <a:off x="1102774" y="6660370"/>
            <a:ext cx="3624251" cy="171453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5EC1EA95-C6C5-4C39-F56C-E6CDADAD99A5}"/>
              </a:ext>
            </a:extLst>
          </p:cNvPr>
          <p:cNvSpPr txBox="1"/>
          <p:nvPr/>
        </p:nvSpPr>
        <p:spPr>
          <a:xfrm>
            <a:off x="1224049" y="6859666"/>
            <a:ext cx="354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900" b="1" dirty="0"/>
              <a:t>Cohort Opportunities</a:t>
            </a:r>
          </a:p>
          <a:p>
            <a:pPr lvl="0" algn="l"/>
            <a:r>
              <a:rPr lang="en-GB" sz="900" dirty="0"/>
              <a:t>- Opportunity Days                                    - Enrichment activities                             - Reward Trip                                              - Echo Eternal event participation         - CORE Leaders of Tomorrow                  - Echo Eternal performance</a:t>
            </a:r>
          </a:p>
          <a:p>
            <a:pPr lvl="0" algn="l"/>
            <a:r>
              <a:rPr lang="en-GB" sz="900" dirty="0"/>
              <a:t>- </a:t>
            </a:r>
            <a:r>
              <a:rPr lang="en-GB" sz="900" dirty="0">
                <a:hlinkClick r:id="rId50"/>
              </a:rPr>
              <a:t>D of E Bronze Recruitment</a:t>
            </a:r>
            <a:r>
              <a:rPr lang="en-GB" sz="900" dirty="0"/>
              <a:t>                    - </a:t>
            </a:r>
            <a:r>
              <a:rPr lang="en-GB" sz="900" dirty="0">
                <a:hlinkClick r:id="rId51"/>
              </a:rPr>
              <a:t>Football Beyond Borders</a:t>
            </a:r>
            <a:endParaRPr lang="en-GB" sz="900" dirty="0"/>
          </a:p>
          <a:p>
            <a:pPr lvl="0" algn="l"/>
            <a:r>
              <a:rPr lang="en-GB" sz="900" dirty="0"/>
              <a:t>- Mathletics Challenge                              - </a:t>
            </a:r>
            <a:r>
              <a:rPr lang="en-GB" sz="900" dirty="0">
                <a:hlinkClick r:id="rId52"/>
              </a:rPr>
              <a:t>Speak Out Challenge</a:t>
            </a:r>
            <a:endParaRPr lang="en-GB" sz="900" dirty="0"/>
          </a:p>
          <a:p>
            <a:pPr lvl="0" algn="l"/>
            <a:r>
              <a:rPr lang="en-GB" sz="900" dirty="0"/>
              <a:t>- Prefect and Leadership applications   - Work Experience </a:t>
            </a:r>
          </a:p>
          <a:p>
            <a:pPr lvl="0" algn="l"/>
            <a:r>
              <a:rPr lang="en-GB" sz="900" dirty="0"/>
              <a:t>- Aim Higher Mentoring                           - Career interviews</a:t>
            </a:r>
          </a:p>
        </p:txBody>
      </p:sp>
      <p:sp>
        <p:nvSpPr>
          <p:cNvPr id="1054" name="Scroll: Horizontal 1053">
            <a:extLst>
              <a:ext uri="{FF2B5EF4-FFF2-40B4-BE49-F238E27FC236}">
                <a16:creationId xmlns:a16="http://schemas.microsoft.com/office/drawing/2014/main" id="{151DDB0F-DACF-A1D2-D2B5-24C3CE2505D3}"/>
              </a:ext>
            </a:extLst>
          </p:cNvPr>
          <p:cNvSpPr/>
          <p:nvPr/>
        </p:nvSpPr>
        <p:spPr>
          <a:xfrm>
            <a:off x="4470943" y="4357724"/>
            <a:ext cx="3624251" cy="1714536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5" name="TextBox 1054">
            <a:extLst>
              <a:ext uri="{FF2B5EF4-FFF2-40B4-BE49-F238E27FC236}">
                <a16:creationId xmlns:a16="http://schemas.microsoft.com/office/drawing/2014/main" id="{63BE17CB-7968-A141-589D-A764B9144C9F}"/>
              </a:ext>
            </a:extLst>
          </p:cNvPr>
          <p:cNvSpPr txBox="1"/>
          <p:nvPr/>
        </p:nvSpPr>
        <p:spPr>
          <a:xfrm>
            <a:off x="4592218" y="4557020"/>
            <a:ext cx="354851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900" b="1" dirty="0"/>
              <a:t>Cohort Opportunities</a:t>
            </a:r>
          </a:p>
          <a:p>
            <a:pPr lvl="0" algn="l"/>
            <a:r>
              <a:rPr lang="en-GB" sz="900" dirty="0"/>
              <a:t>- Opportunity Days                                    - Enrichment activities                             - Student Parliament Election                 - Student Leadership</a:t>
            </a:r>
          </a:p>
          <a:p>
            <a:pPr lvl="0" algn="l"/>
            <a:r>
              <a:rPr lang="en-GB" sz="900" dirty="0"/>
              <a:t>- Information Evening                               - Post-16 Careers Fair</a:t>
            </a:r>
          </a:p>
          <a:p>
            <a:pPr lvl="0" algn="l"/>
            <a:r>
              <a:rPr lang="en-GB" sz="900" dirty="0"/>
              <a:t>- Open Days                                                 - </a:t>
            </a:r>
            <a:r>
              <a:rPr lang="en-GB" sz="900" dirty="0">
                <a:hlinkClick r:id="rId53"/>
              </a:rPr>
              <a:t>Elevate Revision Sessions</a:t>
            </a:r>
            <a:endParaRPr lang="en-GB" sz="900" dirty="0"/>
          </a:p>
          <a:p>
            <a:pPr lvl="0" algn="l"/>
            <a:r>
              <a:rPr lang="en-GB" sz="900" dirty="0"/>
              <a:t>- Revision classes                                        - Career interviews</a:t>
            </a:r>
          </a:p>
          <a:p>
            <a:pPr lvl="0" algn="l"/>
            <a:r>
              <a:rPr lang="en-GB" sz="900" dirty="0"/>
              <a:t>- Career and Apprenticeship Week </a:t>
            </a:r>
          </a:p>
        </p:txBody>
      </p:sp>
      <p:pic>
        <p:nvPicPr>
          <p:cNvPr id="1057" name="Picture 1056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C1FB050-E207-4FEC-A6FE-6EEE7ECF63B7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1" y="326240"/>
            <a:ext cx="1209681" cy="1195729"/>
          </a:xfrm>
          <a:prstGeom prst="rect">
            <a:avLst/>
          </a:prstGeom>
        </p:spPr>
      </p:pic>
      <p:pic>
        <p:nvPicPr>
          <p:cNvPr id="1058" name="Picture 105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ED0B6F8E-EC11-2153-F243-3AB4A6F62A95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438" y="334738"/>
            <a:ext cx="1209681" cy="11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19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17518</TotalTime>
  <Words>536</Words>
  <Application>Microsoft Office PowerPoint</Application>
  <PresentationFormat>Custom</PresentationFormat>
  <Paragraphs>151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kchayes</dc:creator>
  <cp:lastModifiedBy>Rav Lally</cp:lastModifiedBy>
  <cp:revision>331</cp:revision>
  <cp:lastPrinted>2024-10-07T10:49:56Z</cp:lastPrinted>
  <dcterms:created xsi:type="dcterms:W3CDTF">2018-02-08T08:28:53Z</dcterms:created>
  <dcterms:modified xsi:type="dcterms:W3CDTF">2024-10-17T21:56:07Z</dcterms:modified>
</cp:coreProperties>
</file>